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9"/>
  </p:notesMasterIdLst>
  <p:sldIdLst>
    <p:sldId id="257" r:id="rId5"/>
    <p:sldId id="264" r:id="rId6"/>
    <p:sldId id="266" r:id="rId7"/>
    <p:sldId id="261" r:id="rId8"/>
    <p:sldId id="262" r:id="rId9"/>
    <p:sldId id="265" r:id="rId10"/>
    <p:sldId id="286" r:id="rId11"/>
    <p:sldId id="288" r:id="rId12"/>
    <p:sldId id="289" r:id="rId13"/>
    <p:sldId id="290" r:id="rId14"/>
    <p:sldId id="269" r:id="rId15"/>
    <p:sldId id="270" r:id="rId16"/>
    <p:sldId id="271" r:id="rId17"/>
    <p:sldId id="272" r:id="rId18"/>
    <p:sldId id="273" r:id="rId19"/>
    <p:sldId id="275" r:id="rId20"/>
    <p:sldId id="276" r:id="rId21"/>
    <p:sldId id="277" r:id="rId22"/>
    <p:sldId id="284" r:id="rId23"/>
    <p:sldId id="280" r:id="rId24"/>
    <p:sldId id="279" r:id="rId25"/>
    <p:sldId id="282" r:id="rId26"/>
    <p:sldId id="285" r:id="rId27"/>
    <p:sldId id="28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B7A98AA-879A-421D-A72D-48E3FEDA43D5}" v="59" dt="2022-04-07T13:48:25.9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7" autoAdjust="0"/>
    <p:restoredTop sz="94660"/>
  </p:normalViewPr>
  <p:slideViewPr>
    <p:cSldViewPr snapToGrid="0">
      <p:cViewPr varScale="1">
        <p:scale>
          <a:sx n="116" d="100"/>
          <a:sy n="116" d="100"/>
        </p:scale>
        <p:origin x="102" y="3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B9A371-D4F0-4C27-84AC-4BAE70896AC9}" type="datetimeFigureOut">
              <a:rPr lang="en-CA" smtClean="0"/>
              <a:t>04/07/2022</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1B17A5-6C7B-4900-838B-BB9FA54B1F42}" type="slidenum">
              <a:rPr lang="en-CA" smtClean="0"/>
              <a:t>‹#›</a:t>
            </a:fld>
            <a:endParaRPr lang="en-CA"/>
          </a:p>
        </p:txBody>
      </p:sp>
    </p:spTree>
    <p:extLst>
      <p:ext uri="{BB962C8B-B14F-4D97-AF65-F5344CB8AC3E}">
        <p14:creationId xmlns:p14="http://schemas.microsoft.com/office/powerpoint/2010/main" val="15972332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8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Training &amp; Education Liaison</a:t>
            </a:r>
            <a:endParaRPr lang="en-CA" sz="1800" dirty="0">
              <a:effectLst/>
              <a:latin typeface="Times New Roman" panose="02020603050405020304" pitchFamily="18" charset="0"/>
              <a:ea typeface="Times New Roman" panose="02020603050405020304" pitchFamily="18" charset="0"/>
            </a:endParaRPr>
          </a:p>
          <a:p>
            <a:r>
              <a:rPr lang="en-CA" sz="18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CA" sz="1800" dirty="0">
              <a:effectLst/>
              <a:latin typeface="Times New Roman" panose="02020603050405020304" pitchFamily="18" charset="0"/>
              <a:ea typeface="Times New Roman" panose="02020603050405020304" pitchFamily="18" charset="0"/>
            </a:endParaRPr>
          </a:p>
          <a:p>
            <a:r>
              <a:rPr lang="en-CA" sz="18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Manager, Training &amp; Development</a:t>
            </a:r>
            <a:endParaRPr lang="en-CA" sz="1800" dirty="0">
              <a:effectLst/>
              <a:latin typeface="Times New Roman" panose="02020603050405020304" pitchFamily="18" charset="0"/>
              <a:ea typeface="Times New Roman" panose="02020603050405020304" pitchFamily="18" charset="0"/>
            </a:endParaRPr>
          </a:p>
          <a:p>
            <a:r>
              <a:rPr lang="en-CA" sz="18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CA" sz="1800" dirty="0">
              <a:effectLst/>
              <a:latin typeface="Times New Roman" panose="02020603050405020304" pitchFamily="18" charset="0"/>
              <a:ea typeface="Times New Roman" panose="02020603050405020304" pitchFamily="18" charset="0"/>
            </a:endParaRPr>
          </a:p>
          <a:p>
            <a:r>
              <a:rPr lang="en-CA" sz="18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Bioscience Association Manitoba</a:t>
            </a:r>
            <a:endParaRPr lang="en-CA" sz="1800" dirty="0">
              <a:effectLst/>
              <a:latin typeface="Times New Roman" panose="02020603050405020304" pitchFamily="18" charset="0"/>
              <a:ea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093809A8-1B30-4F18-9139-C366E2B2D833}" type="slidenum">
              <a:rPr lang="en-CA" smtClean="0"/>
              <a:t>1</a:t>
            </a:fld>
            <a:endParaRPr lang="en-CA"/>
          </a:p>
        </p:txBody>
      </p:sp>
    </p:spTree>
    <p:extLst>
      <p:ext uri="{BB962C8B-B14F-4D97-AF65-F5344CB8AC3E}">
        <p14:creationId xmlns:p14="http://schemas.microsoft.com/office/powerpoint/2010/main" val="40070256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4279" y="4683022"/>
            <a:ext cx="5526157" cy="3548269"/>
          </a:xfrm>
        </p:spPr>
        <p:txBody>
          <a:bodyPr/>
          <a:lstStyle/>
          <a:p>
            <a:endParaRPr lang="en-US" sz="1200" dirty="0">
              <a:solidFill>
                <a:srgbClr val="000000"/>
              </a:solidFill>
              <a:effectLst/>
              <a:latin typeface="Berlin Sans FB" panose="020E0602020502020306" pitchFamily="34" charset="0"/>
              <a:ea typeface="Calibri" panose="020F0502020204030204" pitchFamily="34" charset="0"/>
              <a:cs typeface="Calibri" panose="020F0502020204030204" pitchFamily="34" charset="0"/>
            </a:endParaRPr>
          </a:p>
          <a:p>
            <a:endParaRPr lang="en-US" dirty="0">
              <a:solidFill>
                <a:srgbClr val="000000"/>
              </a:solidFill>
              <a:latin typeface="Berlin Sans FB" panose="020E0602020502020306" pitchFamily="34" charset="0"/>
              <a:ea typeface="Calibri" panose="020F0502020204030204" pitchFamily="34" charset="0"/>
              <a:cs typeface="Calibri" panose="020F0502020204030204" pitchFamily="34" charset="0"/>
            </a:endParaRPr>
          </a:p>
          <a:p>
            <a:endParaRPr lang="en-US" sz="1200" dirty="0">
              <a:solidFill>
                <a:srgbClr val="000000"/>
              </a:solidFill>
              <a:effectLst/>
              <a:latin typeface="Berlin Sans FB" panose="020E0602020502020306" pitchFamily="34" charset="0"/>
              <a:ea typeface="Calibri" panose="020F0502020204030204" pitchFamily="34" charset="0"/>
              <a:cs typeface="Calibri" panose="020F0502020204030204" pitchFamily="34" charset="0"/>
            </a:endParaRPr>
          </a:p>
          <a:p>
            <a:endParaRPr lang="en-CA" dirty="0"/>
          </a:p>
        </p:txBody>
      </p:sp>
      <p:sp>
        <p:nvSpPr>
          <p:cNvPr id="4" name="Slide Number Placeholder 3"/>
          <p:cNvSpPr>
            <a:spLocks noGrp="1"/>
          </p:cNvSpPr>
          <p:nvPr>
            <p:ph type="sldNum" sz="quarter" idx="5"/>
          </p:nvPr>
        </p:nvSpPr>
        <p:spPr/>
        <p:txBody>
          <a:bodyPr/>
          <a:lstStyle/>
          <a:p>
            <a:fld id="{093809A8-1B30-4F18-9139-C366E2B2D833}" type="slidenum">
              <a:rPr lang="en-CA" smtClean="0"/>
              <a:t>13</a:t>
            </a:fld>
            <a:endParaRPr lang="en-CA"/>
          </a:p>
        </p:txBody>
      </p:sp>
    </p:spTree>
    <p:extLst>
      <p:ext uri="{BB962C8B-B14F-4D97-AF65-F5344CB8AC3E}">
        <p14:creationId xmlns:p14="http://schemas.microsoft.com/office/powerpoint/2010/main" val="26550966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093809A8-1B30-4F18-9139-C366E2B2D833}" type="slidenum">
              <a:rPr lang="en-CA" smtClean="0"/>
              <a:t>14</a:t>
            </a:fld>
            <a:endParaRPr lang="en-CA"/>
          </a:p>
        </p:txBody>
      </p:sp>
    </p:spTree>
    <p:extLst>
      <p:ext uri="{BB962C8B-B14F-4D97-AF65-F5344CB8AC3E}">
        <p14:creationId xmlns:p14="http://schemas.microsoft.com/office/powerpoint/2010/main" val="42940171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572000"/>
            <a:ext cx="5486400" cy="3600450"/>
          </a:xfrm>
        </p:spPr>
        <p:txBody>
          <a:bodyPr/>
          <a:lstStyle/>
          <a:p>
            <a:r>
              <a:rPr lang="en-US" sz="1200" b="1" i="1" dirty="0">
                <a:solidFill>
                  <a:srgbClr val="000000"/>
                </a:solidFill>
                <a:effectLst/>
                <a:latin typeface="Berlin Sans FB" panose="020E0602020502020306" pitchFamily="34" charset="0"/>
                <a:ea typeface="Calibri" panose="020F0502020204030204" pitchFamily="34" charset="0"/>
                <a:cs typeface="Calibri" panose="020F0502020204030204" pitchFamily="34" charset="0"/>
              </a:rPr>
              <a:t>Computer science </a:t>
            </a:r>
            <a:r>
              <a:rPr lang="en-US" sz="1200" dirty="0">
                <a:solidFill>
                  <a:srgbClr val="000000"/>
                </a:solidFill>
                <a:effectLst/>
                <a:latin typeface="Berlin Sans FB" panose="020E0602020502020306" pitchFamily="34" charset="0"/>
                <a:ea typeface="Calibri" panose="020F0502020204030204" pitchFamily="34" charset="0"/>
                <a:cs typeface="Calibri" panose="020F0502020204030204" pitchFamily="34" charset="0"/>
              </a:rPr>
              <a:t>offers skills in problem solving and opens doors to many career opportunities in bioscience - Information system analysts, software developers, research scientists, big data, finance, digital technology for healthcare, artificial intelligence, robotics and nanotechnologies, virtual reality techs.</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dirty="0"/>
          </a:p>
          <a:p>
            <a:endParaRPr lang="en-CA" dirty="0"/>
          </a:p>
          <a:p>
            <a:r>
              <a:rPr lang="en-CA" sz="1200" dirty="0">
                <a:solidFill>
                  <a:srgbClr val="000000"/>
                </a:solidFill>
                <a:effectLst/>
                <a:latin typeface="Berlin Sans FB" panose="020E0602020502020306" pitchFamily="34" charset="0"/>
                <a:ea typeface="Calibri" panose="020F0502020204030204" pitchFamily="34" charset="0"/>
                <a:cs typeface="Calibri" panose="020F0502020204030204" pitchFamily="34" charset="0"/>
              </a:rPr>
              <a:t>As in most industries, there are also career opportunities for managers, supervisors, HR and training consultants, marketing and communications and many other positions in these companies.</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093809A8-1B30-4F18-9139-C366E2B2D833}" type="slidenum">
              <a:rPr lang="en-CA" smtClean="0"/>
              <a:t>15</a:t>
            </a:fld>
            <a:endParaRPr lang="en-CA"/>
          </a:p>
        </p:txBody>
      </p:sp>
    </p:spTree>
    <p:extLst>
      <p:ext uri="{BB962C8B-B14F-4D97-AF65-F5344CB8AC3E}">
        <p14:creationId xmlns:p14="http://schemas.microsoft.com/office/powerpoint/2010/main" val="16592254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093809A8-1B30-4F18-9139-C366E2B2D833}" type="slidenum">
              <a:rPr lang="en-CA" smtClean="0"/>
              <a:t>16</a:t>
            </a:fld>
            <a:endParaRPr lang="en-CA"/>
          </a:p>
        </p:txBody>
      </p:sp>
    </p:spTree>
    <p:extLst>
      <p:ext uri="{BB962C8B-B14F-4D97-AF65-F5344CB8AC3E}">
        <p14:creationId xmlns:p14="http://schemas.microsoft.com/office/powerpoint/2010/main" val="14686199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093809A8-1B30-4F18-9139-C366E2B2D833}" type="slidenum">
              <a:rPr lang="en-CA" smtClean="0"/>
              <a:t>17</a:t>
            </a:fld>
            <a:endParaRPr lang="en-CA"/>
          </a:p>
        </p:txBody>
      </p:sp>
    </p:spTree>
    <p:extLst>
      <p:ext uri="{BB962C8B-B14F-4D97-AF65-F5344CB8AC3E}">
        <p14:creationId xmlns:p14="http://schemas.microsoft.com/office/powerpoint/2010/main" val="23838969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093809A8-1B30-4F18-9139-C366E2B2D833}" type="slidenum">
              <a:rPr lang="en-CA" smtClean="0"/>
              <a:t>18</a:t>
            </a:fld>
            <a:endParaRPr lang="en-CA"/>
          </a:p>
        </p:txBody>
      </p:sp>
    </p:spTree>
    <p:extLst>
      <p:ext uri="{BB962C8B-B14F-4D97-AF65-F5344CB8AC3E}">
        <p14:creationId xmlns:p14="http://schemas.microsoft.com/office/powerpoint/2010/main" val="35674810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093809A8-1B30-4F18-9139-C366E2B2D833}" type="slidenum">
              <a:rPr lang="en-CA" smtClean="0"/>
              <a:t>19</a:t>
            </a:fld>
            <a:endParaRPr lang="en-CA"/>
          </a:p>
        </p:txBody>
      </p:sp>
    </p:spTree>
    <p:extLst>
      <p:ext uri="{BB962C8B-B14F-4D97-AF65-F5344CB8AC3E}">
        <p14:creationId xmlns:p14="http://schemas.microsoft.com/office/powerpoint/2010/main" val="20630054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093809A8-1B30-4F18-9139-C366E2B2D833}" type="slidenum">
              <a:rPr lang="en-CA" smtClean="0"/>
              <a:t>20</a:t>
            </a:fld>
            <a:endParaRPr lang="en-CA"/>
          </a:p>
        </p:txBody>
      </p:sp>
    </p:spTree>
    <p:extLst>
      <p:ext uri="{BB962C8B-B14F-4D97-AF65-F5344CB8AC3E}">
        <p14:creationId xmlns:p14="http://schemas.microsoft.com/office/powerpoint/2010/main" val="11707218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093809A8-1B30-4F18-9139-C366E2B2D833}" type="slidenum">
              <a:rPr lang="en-CA" smtClean="0"/>
              <a:t>21</a:t>
            </a:fld>
            <a:endParaRPr lang="en-CA"/>
          </a:p>
        </p:txBody>
      </p:sp>
    </p:spTree>
    <p:extLst>
      <p:ext uri="{BB962C8B-B14F-4D97-AF65-F5344CB8AC3E}">
        <p14:creationId xmlns:p14="http://schemas.microsoft.com/office/powerpoint/2010/main" val="6896979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a:p>
            <a:pPr>
              <a:lnSpc>
                <a:spcPct val="107000"/>
              </a:lnSpc>
              <a:spcAft>
                <a:spcPts val="800"/>
              </a:spcAft>
            </a:pPr>
            <a:r>
              <a:rPr lang="en-CA" kern="1200" dirty="0">
                <a:solidFill>
                  <a:srgbClr val="000000"/>
                </a:solidFill>
                <a:effectLst/>
                <a:latin typeface="Berlin Sans FB" panose="020E0602020502020306" pitchFamily="34" charset="0"/>
                <a:ea typeface="Calibri" panose="020F0502020204030204" pitchFamily="34" charset="0"/>
                <a:cs typeface="Calibri" panose="020F0502020204030204" pitchFamily="34" charset="0"/>
              </a:rPr>
              <a:t>Here is some information on the number of jobs in the industry based on levels of education, comparing numbers from 2012 to 2020, which is the most recent information available:</a:t>
            </a:r>
            <a:endParaRPr lang="en-CA"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kern="1200" dirty="0">
                <a:solidFill>
                  <a:srgbClr val="000000"/>
                </a:solidFill>
                <a:effectLst/>
                <a:latin typeface="Berlin Sans FB" panose="020E0602020502020306" pitchFamily="34" charset="0"/>
                <a:ea typeface="Calibri" panose="020F0502020204030204" pitchFamily="34" charset="0"/>
                <a:cs typeface="Calibri" panose="020F0502020204030204" pitchFamily="34" charset="0"/>
              </a:rPr>
              <a:t>1% of workers in the industry have achieved less that a high school diploma – which hasn’t seen any change since 2012</a:t>
            </a:r>
            <a:endParaRPr lang="en-CA"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kern="1200" dirty="0">
                <a:solidFill>
                  <a:srgbClr val="000000"/>
                </a:solidFill>
                <a:effectLst/>
                <a:latin typeface="Berlin Sans FB" panose="020E0602020502020306" pitchFamily="34" charset="0"/>
                <a:ea typeface="Calibri" panose="020F0502020204030204" pitchFamily="34" charset="0"/>
                <a:cs typeface="Calibri" panose="020F0502020204030204" pitchFamily="34" charset="0"/>
              </a:rPr>
              <a:t>In 2012, 43% of the jobs were held by employees whose highest education level was a high school diploma. This has fallen to 26% - so there are fewer jobs available in the industry to workers who highest education is high </a:t>
            </a:r>
            <a:r>
              <a:rPr lang="en-CA" kern="1200" dirty="0" err="1">
                <a:solidFill>
                  <a:srgbClr val="000000"/>
                </a:solidFill>
                <a:effectLst/>
                <a:latin typeface="Berlin Sans FB" panose="020E0602020502020306" pitchFamily="34" charset="0"/>
                <a:ea typeface="Calibri" panose="020F0502020204030204" pitchFamily="34" charset="0"/>
                <a:cs typeface="Calibri" panose="020F0502020204030204" pitchFamily="34" charset="0"/>
              </a:rPr>
              <a:t>scholl</a:t>
            </a:r>
            <a:r>
              <a:rPr lang="en-CA" kern="1200" dirty="0">
                <a:solidFill>
                  <a:srgbClr val="000000"/>
                </a:solidFill>
                <a:effectLst/>
                <a:latin typeface="Berlin Sans FB" panose="020E0602020502020306" pitchFamily="34" charset="0"/>
                <a:ea typeface="Calibri" panose="020F0502020204030204" pitchFamily="34" charset="0"/>
                <a:cs typeface="Calibri" panose="020F0502020204030204" pitchFamily="34" charset="0"/>
              </a:rPr>
              <a:t>.</a:t>
            </a:r>
            <a:endParaRPr lang="en-CA"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kern="1200" dirty="0">
                <a:solidFill>
                  <a:srgbClr val="000000"/>
                </a:solidFill>
                <a:effectLst/>
                <a:latin typeface="Berlin Sans FB" panose="020E0602020502020306" pitchFamily="34" charset="0"/>
                <a:ea typeface="Calibri" panose="020F0502020204030204" pitchFamily="34" charset="0"/>
                <a:cs typeface="Calibri" panose="020F0502020204030204" pitchFamily="34" charset="0"/>
              </a:rPr>
              <a:t>In 2012, 19% had a diploma or certificate, and the number has increased by 1% to 20%, which supports the fact that a college degree continues to provide good opportunities for employment in the bioscience sector.</a:t>
            </a:r>
            <a:endParaRPr lang="en-CA"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kern="1200" dirty="0">
                <a:solidFill>
                  <a:srgbClr val="000000"/>
                </a:solidFill>
                <a:effectLst/>
                <a:latin typeface="Berlin Sans FB" panose="020E0602020502020306" pitchFamily="34" charset="0"/>
                <a:ea typeface="Calibri" panose="020F0502020204030204" pitchFamily="34" charset="0"/>
                <a:cs typeface="Calibri" panose="020F0502020204030204" pitchFamily="34" charset="0"/>
              </a:rPr>
              <a:t>The opportunities for students with bachelor degrees has increased by 3% since 2012, from 24% to 27%.</a:t>
            </a:r>
            <a:endParaRPr lang="en-CA"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kern="1200" dirty="0">
                <a:solidFill>
                  <a:srgbClr val="000000"/>
                </a:solidFill>
                <a:effectLst/>
                <a:latin typeface="Berlin Sans FB" panose="020E0602020502020306" pitchFamily="34" charset="0"/>
                <a:ea typeface="Calibri" panose="020F0502020204030204" pitchFamily="34" charset="0"/>
                <a:cs typeface="Calibri" panose="020F0502020204030204" pitchFamily="34" charset="0"/>
              </a:rPr>
              <a:t>That is also the case for masters degrees, up to 12% from 7%, and PHDs up from 7% to 14%</a:t>
            </a:r>
            <a:endParaRPr lang="en-CA"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dirty="0">
                <a:effectLst/>
                <a:latin typeface="Calibri" panose="020F0502020204030204" pitchFamily="34" charset="0"/>
                <a:ea typeface="Calibri" panose="020F0502020204030204" pitchFamily="34" charset="0"/>
                <a:cs typeface="Times New Roman" panose="02020603050405020304" pitchFamily="18" charset="0"/>
              </a:rPr>
              <a:t> </a:t>
            </a:r>
          </a:p>
          <a:p>
            <a:endParaRPr lang="en-CA" dirty="0"/>
          </a:p>
        </p:txBody>
      </p:sp>
      <p:sp>
        <p:nvSpPr>
          <p:cNvPr id="4" name="Slide Number Placeholder 3"/>
          <p:cNvSpPr>
            <a:spLocks noGrp="1"/>
          </p:cNvSpPr>
          <p:nvPr>
            <p:ph type="sldNum" sz="quarter" idx="5"/>
          </p:nvPr>
        </p:nvSpPr>
        <p:spPr/>
        <p:txBody>
          <a:bodyPr/>
          <a:lstStyle/>
          <a:p>
            <a:fld id="{093809A8-1B30-4F18-9139-C366E2B2D833}" type="slidenum">
              <a:rPr lang="en-CA" smtClean="0"/>
              <a:t>22</a:t>
            </a:fld>
            <a:endParaRPr lang="en-CA"/>
          </a:p>
        </p:txBody>
      </p:sp>
    </p:spTree>
    <p:extLst>
      <p:ext uri="{BB962C8B-B14F-4D97-AF65-F5344CB8AC3E}">
        <p14:creationId xmlns:p14="http://schemas.microsoft.com/office/powerpoint/2010/main" val="17050483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572000"/>
            <a:ext cx="5486400" cy="3600450"/>
          </a:xfrm>
        </p:spPr>
        <p:txBody>
          <a:bodyPr/>
          <a:lstStyle/>
          <a:p>
            <a:endParaRPr lang="en-CA" dirty="0"/>
          </a:p>
          <a:p>
            <a:endParaRPr lang="en-CA" dirty="0"/>
          </a:p>
          <a:p>
            <a:r>
              <a:rPr lang="en-CA" dirty="0"/>
              <a:t>So what is BIOSCIENCE??</a:t>
            </a:r>
          </a:p>
          <a:p>
            <a:endParaRPr lang="en-CA" dirty="0"/>
          </a:p>
          <a:p>
            <a:r>
              <a:rPr lang="en-CA" dirty="0"/>
              <a:t>It is any of the areas of scientific study that relate to living things</a:t>
            </a:r>
          </a:p>
          <a:p>
            <a:endParaRPr lang="en-CA" dirty="0"/>
          </a:p>
          <a:p>
            <a:endParaRPr lang="en-CA" dirty="0"/>
          </a:p>
          <a:p>
            <a:pPr>
              <a:lnSpc>
                <a:spcPct val="107000"/>
              </a:lnSpc>
              <a:spcAft>
                <a:spcPts val="800"/>
              </a:spcAft>
            </a:pPr>
            <a:r>
              <a:rPr lang="en-CA" sz="1800" dirty="0">
                <a:effectLst/>
                <a:latin typeface="Berlin Sans FB" panose="020E0602020502020306" pitchFamily="34" charset="0"/>
                <a:ea typeface="Calibri" panose="020F0502020204030204" pitchFamily="34" charset="0"/>
                <a:cs typeface="Times New Roman" panose="02020603050405020304" pitchFamily="18" charset="0"/>
              </a:rPr>
              <a:t>Bioscience Companies manufacture, process, distribute (wholesale and retail), provide services (various consulting and testing) and conduct research and development. Often, bioscience companies will operate in more than one industry or type of operation.</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dirty="0">
                <a:effectLst/>
                <a:latin typeface="Berlin Sans FB" panose="020E0602020502020306" pitchFamily="34" charset="0"/>
                <a:ea typeface="Calibri" panose="020F0502020204030204" pitchFamily="34" charset="0"/>
                <a:cs typeface="Times New Roman" panose="02020603050405020304" pitchFamily="18" charset="0"/>
              </a:rPr>
              <a:t>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093809A8-1B30-4F18-9139-C366E2B2D833}" type="slidenum">
              <a:rPr lang="en-CA" smtClean="0"/>
              <a:t>2</a:t>
            </a:fld>
            <a:endParaRPr lang="en-CA"/>
          </a:p>
        </p:txBody>
      </p:sp>
    </p:spTree>
    <p:extLst>
      <p:ext uri="{BB962C8B-B14F-4D97-AF65-F5344CB8AC3E}">
        <p14:creationId xmlns:p14="http://schemas.microsoft.com/office/powerpoint/2010/main" val="27003569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093809A8-1B30-4F18-9139-C366E2B2D833}" type="slidenum">
              <a:rPr lang="en-CA" smtClean="0"/>
              <a:t>23</a:t>
            </a:fld>
            <a:endParaRPr lang="en-CA"/>
          </a:p>
        </p:txBody>
      </p:sp>
    </p:spTree>
    <p:extLst>
      <p:ext uri="{BB962C8B-B14F-4D97-AF65-F5344CB8AC3E}">
        <p14:creationId xmlns:p14="http://schemas.microsoft.com/office/powerpoint/2010/main" val="787043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093809A8-1B30-4F18-9139-C366E2B2D833}" type="slidenum">
              <a:rPr lang="en-CA" smtClean="0"/>
              <a:t>24</a:t>
            </a:fld>
            <a:endParaRPr lang="en-CA"/>
          </a:p>
        </p:txBody>
      </p:sp>
      <p:sp>
        <p:nvSpPr>
          <p:cNvPr id="6" name="Notes Placeholder 5">
            <a:extLst>
              <a:ext uri="{FF2B5EF4-FFF2-40B4-BE49-F238E27FC236}">
                <a16:creationId xmlns:a16="http://schemas.microsoft.com/office/drawing/2014/main" id="{46483680-4C3B-41D3-976B-8120D09C0F9D}"/>
              </a:ext>
            </a:extLst>
          </p:cNvPr>
          <p:cNvSpPr>
            <a:spLocks noGrp="1"/>
          </p:cNvSpPr>
          <p:nvPr>
            <p:ph type="body" sz="quarter" idx="3"/>
          </p:nvPr>
        </p:nvSpPr>
        <p:spPr/>
        <p:txBody>
          <a:bodyPr/>
          <a:lstStyle/>
          <a:p>
            <a:r>
              <a:rPr lang="en-CA"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We support 110 biotech companies – if you go to members, you can see them listed with brief descriptions of what they do</a:t>
            </a:r>
            <a:endParaRPr lang="en-CA" sz="1800" dirty="0">
              <a:effectLst/>
              <a:latin typeface="Times New Roman" panose="02020603050405020304" pitchFamily="18" charset="0"/>
              <a:ea typeface="Times New Roman" panose="02020603050405020304" pitchFamily="18" charset="0"/>
            </a:endParaRPr>
          </a:p>
          <a:p>
            <a:r>
              <a:rPr lang="en-CA"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 guys Green</a:t>
            </a:r>
            <a:endParaRPr lang="en-CA" sz="1800" dirty="0">
              <a:effectLst/>
              <a:latin typeface="Times New Roman" panose="02020603050405020304" pitchFamily="18" charset="0"/>
              <a:ea typeface="Times New Roman" panose="02020603050405020304" pitchFamily="18" charset="0"/>
            </a:endParaRPr>
          </a:p>
          <a:p>
            <a:r>
              <a:rPr lang="en-CA"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CA" sz="1800" dirty="0">
              <a:effectLst/>
              <a:latin typeface="Times New Roman" panose="02020603050405020304" pitchFamily="18" charset="0"/>
              <a:ea typeface="Times New Roman" panose="02020603050405020304" pitchFamily="18" charset="0"/>
            </a:endParaRPr>
          </a:p>
          <a:p>
            <a:r>
              <a:rPr lang="en-CA"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Cerebra</a:t>
            </a:r>
            <a:endParaRPr lang="en-CA" sz="1800" dirty="0">
              <a:effectLst/>
              <a:latin typeface="Times New Roman" panose="02020603050405020304" pitchFamily="18" charset="0"/>
              <a:ea typeface="Times New Roman" panose="02020603050405020304" pitchFamily="18" charset="0"/>
            </a:endParaRPr>
          </a:p>
          <a:p>
            <a:r>
              <a:rPr lang="en-CA"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CA" sz="1800" dirty="0">
              <a:effectLst/>
              <a:latin typeface="Times New Roman" panose="02020603050405020304" pitchFamily="18" charset="0"/>
              <a:ea typeface="Times New Roman" panose="02020603050405020304" pitchFamily="18" charset="0"/>
            </a:endParaRPr>
          </a:p>
          <a:p>
            <a:r>
              <a:rPr lang="en-CA"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Precision ADM</a:t>
            </a:r>
            <a:endParaRPr lang="en-CA" sz="1800" dirty="0">
              <a:effectLst/>
              <a:latin typeface="Times New Roman" panose="02020603050405020304" pitchFamily="18" charset="0"/>
              <a:ea typeface="Times New Roman" panose="02020603050405020304" pitchFamily="18" charset="0"/>
            </a:endParaRPr>
          </a:p>
          <a:p>
            <a:r>
              <a:rPr lang="en-CA"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CA" sz="1800" dirty="0">
              <a:effectLst/>
              <a:latin typeface="Times New Roman" panose="02020603050405020304" pitchFamily="18" charset="0"/>
              <a:ea typeface="Times New Roman" panose="02020603050405020304" pitchFamily="18" charset="0"/>
            </a:endParaRPr>
          </a:p>
          <a:p>
            <a:r>
              <a:rPr lang="en-CA"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Tactile Robotics</a:t>
            </a:r>
            <a:endParaRPr lang="en-CA" sz="1800" dirty="0">
              <a:effectLst/>
              <a:latin typeface="Times New Roman" panose="02020603050405020304" pitchFamily="18" charset="0"/>
              <a:ea typeface="Times New Roman" panose="02020603050405020304" pitchFamily="18" charset="0"/>
            </a:endParaRPr>
          </a:p>
          <a:p>
            <a:endParaRPr lang="en-CA" dirty="0"/>
          </a:p>
        </p:txBody>
      </p:sp>
    </p:spTree>
    <p:extLst>
      <p:ext uri="{BB962C8B-B14F-4D97-AF65-F5344CB8AC3E}">
        <p14:creationId xmlns:p14="http://schemas.microsoft.com/office/powerpoint/2010/main" val="2248535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6000"/>
              </a:lnSpc>
              <a:spcAft>
                <a:spcPts val="800"/>
              </a:spcAft>
            </a:pPr>
            <a:r>
              <a:rPr lang="en-CA" sz="1800" kern="1200" dirty="0">
                <a:solidFill>
                  <a:srgbClr val="000000"/>
                </a:solidFill>
                <a:effectLst/>
                <a:latin typeface="Berlin Sans FB" panose="020E0602020502020306" pitchFamily="34" charset="0"/>
                <a:ea typeface="Calibri" panose="020F0502020204030204" pitchFamily="34" charset="0"/>
              </a:rPr>
              <a:t>BAM represents over 100 local companies who are all engaged in the bioscience industry</a:t>
            </a:r>
            <a:endParaRPr lang="en-CA" sz="1800" dirty="0">
              <a:effectLst/>
              <a:latin typeface="Times New Roman" panose="02020603050405020304" pitchFamily="18" charset="0"/>
              <a:ea typeface="Times New Roman" panose="02020603050405020304" pitchFamily="18" charset="0"/>
            </a:endParaRPr>
          </a:p>
          <a:p>
            <a:pPr marL="342900" lvl="0" indent="-342900">
              <a:lnSpc>
                <a:spcPct val="106000"/>
              </a:lnSpc>
              <a:spcAft>
                <a:spcPts val="800"/>
              </a:spcAft>
              <a:buFont typeface="Berlin Sans FB" panose="020E0602020502020306" pitchFamily="34" charset="0"/>
              <a:buChar char="-"/>
            </a:pPr>
            <a:r>
              <a:rPr lang="en-CA" sz="1800" kern="1200" dirty="0">
                <a:solidFill>
                  <a:srgbClr val="000000"/>
                </a:solidFill>
                <a:effectLst/>
                <a:latin typeface="Berlin Sans FB" panose="020E0602020502020306" pitchFamily="34" charset="0"/>
                <a:ea typeface="Calibri" panose="020F0502020204030204" pitchFamily="34" charset="0"/>
                <a:cs typeface="Times New Roman" panose="02020603050405020304" pitchFamily="18" charset="0"/>
              </a:rPr>
              <a:t>We are their voice, advocates, and are committed to their success</a:t>
            </a:r>
            <a:endParaRPr lang="en-CA"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093809A8-1B30-4F18-9139-C366E2B2D833}" type="slidenum">
              <a:rPr lang="en-CA" smtClean="0"/>
              <a:t>3</a:t>
            </a:fld>
            <a:endParaRPr lang="en-CA"/>
          </a:p>
        </p:txBody>
      </p:sp>
    </p:spTree>
    <p:extLst>
      <p:ext uri="{BB962C8B-B14F-4D97-AF65-F5344CB8AC3E}">
        <p14:creationId xmlns:p14="http://schemas.microsoft.com/office/powerpoint/2010/main" val="12936318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
              <a:lnSpc>
                <a:spcPct val="106000"/>
              </a:lnSpc>
              <a:spcAft>
                <a:spcPts val="800"/>
              </a:spcAft>
            </a:pPr>
            <a:r>
              <a:rPr lang="en-CA" sz="1800" kern="1200" dirty="0">
                <a:solidFill>
                  <a:srgbClr val="000000"/>
                </a:solidFill>
                <a:effectLst/>
                <a:latin typeface="Berlin Sans FB" panose="020E0602020502020306" pitchFamily="34" charset="0"/>
                <a:ea typeface="Calibri" panose="020F0502020204030204" pitchFamily="34" charset="0"/>
              </a:rPr>
              <a:t>MISSION</a:t>
            </a:r>
            <a:endParaRPr lang="en-CA" sz="1800" dirty="0">
              <a:effectLst/>
              <a:latin typeface="Times New Roman" panose="02020603050405020304" pitchFamily="18" charset="0"/>
              <a:ea typeface="Times New Roman" panose="02020603050405020304" pitchFamily="18" charset="0"/>
            </a:endParaRPr>
          </a:p>
          <a:p>
            <a:pPr marL="114300">
              <a:lnSpc>
                <a:spcPct val="106000"/>
              </a:lnSpc>
              <a:spcAft>
                <a:spcPts val="800"/>
              </a:spcAft>
            </a:pPr>
            <a:r>
              <a:rPr lang="en-CA" sz="1800" kern="1200" dirty="0">
                <a:solidFill>
                  <a:srgbClr val="000000"/>
                </a:solidFill>
                <a:effectLst/>
                <a:latin typeface="Berlin Sans FB" panose="020E0602020502020306" pitchFamily="34" charset="0"/>
                <a:ea typeface="Calibri" panose="020F0502020204030204" pitchFamily="34" charset="0"/>
              </a:rPr>
              <a:t>To help our companies achieve commercial success and being the catalyst by helping expand workforce skills development and helping create a unified voice in the global market</a:t>
            </a:r>
            <a:endParaRPr lang="en-CA" sz="1800" dirty="0">
              <a:effectLst/>
              <a:latin typeface="Times New Roman" panose="02020603050405020304" pitchFamily="18" charset="0"/>
              <a:ea typeface="Times New Roman" panose="02020603050405020304" pitchFamily="18" charset="0"/>
            </a:endParaRPr>
          </a:p>
          <a:p>
            <a:pPr marL="114300">
              <a:lnSpc>
                <a:spcPct val="106000"/>
              </a:lnSpc>
              <a:spcAft>
                <a:spcPts val="800"/>
              </a:spcAft>
            </a:pPr>
            <a:r>
              <a:rPr lang="en-CA" sz="1800" kern="1200" dirty="0">
                <a:solidFill>
                  <a:srgbClr val="000000"/>
                </a:solidFill>
                <a:effectLst/>
                <a:latin typeface="Berlin Sans FB" panose="020E0602020502020306" pitchFamily="34" charset="0"/>
                <a:ea typeface="Calibri" panose="020F0502020204030204" pitchFamily="34" charset="0"/>
              </a:rPr>
              <a:t> </a:t>
            </a:r>
            <a:endParaRPr lang="en-CA" sz="1800" dirty="0">
              <a:effectLst/>
              <a:latin typeface="Times New Roman" panose="02020603050405020304" pitchFamily="18" charset="0"/>
              <a:ea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093809A8-1B30-4F18-9139-C366E2B2D833}" type="slidenum">
              <a:rPr lang="en-CA" smtClean="0"/>
              <a:t>4</a:t>
            </a:fld>
            <a:endParaRPr lang="en-CA"/>
          </a:p>
        </p:txBody>
      </p:sp>
    </p:spTree>
    <p:extLst>
      <p:ext uri="{BB962C8B-B14F-4D97-AF65-F5344CB8AC3E}">
        <p14:creationId xmlns:p14="http://schemas.microsoft.com/office/powerpoint/2010/main" val="28209494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
              <a:lnSpc>
                <a:spcPct val="106000"/>
              </a:lnSpc>
              <a:spcAft>
                <a:spcPts val="800"/>
              </a:spcAft>
            </a:pPr>
            <a:r>
              <a:rPr lang="en-CA" sz="1800" kern="1200" dirty="0">
                <a:solidFill>
                  <a:srgbClr val="000000"/>
                </a:solidFill>
                <a:effectLst/>
                <a:latin typeface="Berlin Sans FB" panose="020E0602020502020306" pitchFamily="34" charset="0"/>
                <a:ea typeface="Calibri" panose="020F0502020204030204" pitchFamily="34" charset="0"/>
              </a:rPr>
              <a:t>VISION</a:t>
            </a:r>
            <a:endParaRPr lang="en-CA" sz="1800" dirty="0">
              <a:effectLst/>
              <a:latin typeface="Times New Roman" panose="02020603050405020304" pitchFamily="18" charset="0"/>
              <a:ea typeface="Times New Roman" panose="02020603050405020304" pitchFamily="18" charset="0"/>
            </a:endParaRPr>
          </a:p>
          <a:p>
            <a:pPr marL="114300">
              <a:lnSpc>
                <a:spcPct val="106000"/>
              </a:lnSpc>
              <a:spcAft>
                <a:spcPts val="800"/>
              </a:spcAft>
            </a:pPr>
            <a:r>
              <a:rPr lang="en-CA" sz="1800" kern="1200" dirty="0">
                <a:solidFill>
                  <a:srgbClr val="000000"/>
                </a:solidFill>
                <a:effectLst/>
                <a:latin typeface="Berlin Sans FB" panose="020E0602020502020306" pitchFamily="34" charset="0"/>
                <a:ea typeface="Calibri" panose="020F0502020204030204" pitchFamily="34" charset="0"/>
              </a:rPr>
              <a:t>To help cultivate the community that drives economic growth for the bioscience industry in Manitoba.</a:t>
            </a:r>
            <a:endParaRPr lang="en-CA" sz="1800" dirty="0">
              <a:effectLst/>
              <a:latin typeface="Times New Roman" panose="02020603050405020304" pitchFamily="18" charset="0"/>
              <a:ea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093809A8-1B30-4F18-9139-C366E2B2D833}" type="slidenum">
              <a:rPr lang="en-CA" smtClean="0"/>
              <a:t>5</a:t>
            </a:fld>
            <a:endParaRPr lang="en-CA"/>
          </a:p>
        </p:txBody>
      </p:sp>
    </p:spTree>
    <p:extLst>
      <p:ext uri="{BB962C8B-B14F-4D97-AF65-F5344CB8AC3E}">
        <p14:creationId xmlns:p14="http://schemas.microsoft.com/office/powerpoint/2010/main" val="29287100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95130" y="4656931"/>
            <a:ext cx="5486400" cy="3600450"/>
          </a:xfrm>
        </p:spPr>
        <p:txBody>
          <a:bodyPr/>
          <a:lstStyle/>
          <a:p>
            <a:r>
              <a:rPr lang="en-CA" dirty="0"/>
              <a:t>The Bioscience Industry can be divided into 3 sub sectors:</a:t>
            </a:r>
          </a:p>
        </p:txBody>
      </p:sp>
      <p:sp>
        <p:nvSpPr>
          <p:cNvPr id="4" name="Slide Number Placeholder 3"/>
          <p:cNvSpPr>
            <a:spLocks noGrp="1"/>
          </p:cNvSpPr>
          <p:nvPr>
            <p:ph type="sldNum" sz="quarter" idx="5"/>
          </p:nvPr>
        </p:nvSpPr>
        <p:spPr/>
        <p:txBody>
          <a:bodyPr/>
          <a:lstStyle/>
          <a:p>
            <a:fld id="{093809A8-1B30-4F18-9139-C366E2B2D833}" type="slidenum">
              <a:rPr lang="en-CA" smtClean="0"/>
              <a:t>6</a:t>
            </a:fld>
            <a:endParaRPr lang="en-CA"/>
          </a:p>
        </p:txBody>
      </p:sp>
    </p:spTree>
    <p:extLst>
      <p:ext uri="{BB962C8B-B14F-4D97-AF65-F5344CB8AC3E}">
        <p14:creationId xmlns:p14="http://schemas.microsoft.com/office/powerpoint/2010/main" val="9255260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093809A8-1B30-4F18-9139-C366E2B2D833}" type="slidenum">
              <a:rPr lang="en-CA" smtClean="0"/>
              <a:t>7</a:t>
            </a:fld>
            <a:endParaRPr lang="en-CA"/>
          </a:p>
        </p:txBody>
      </p:sp>
    </p:spTree>
    <p:extLst>
      <p:ext uri="{BB962C8B-B14F-4D97-AF65-F5344CB8AC3E}">
        <p14:creationId xmlns:p14="http://schemas.microsoft.com/office/powerpoint/2010/main" val="20075641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93809A8-1B30-4F18-9139-C366E2B2D833}" type="slidenum">
              <a:rPr lang="en-CA" smtClean="0"/>
              <a:t>11</a:t>
            </a:fld>
            <a:endParaRPr lang="en-CA"/>
          </a:p>
        </p:txBody>
      </p:sp>
    </p:spTree>
    <p:extLst>
      <p:ext uri="{BB962C8B-B14F-4D97-AF65-F5344CB8AC3E}">
        <p14:creationId xmlns:p14="http://schemas.microsoft.com/office/powerpoint/2010/main" val="32641188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93809A8-1B30-4F18-9139-C366E2B2D833}" type="slidenum">
              <a:rPr lang="en-CA" smtClean="0"/>
              <a:t>12</a:t>
            </a:fld>
            <a:endParaRPr lang="en-CA"/>
          </a:p>
        </p:txBody>
      </p:sp>
    </p:spTree>
    <p:extLst>
      <p:ext uri="{BB962C8B-B14F-4D97-AF65-F5344CB8AC3E}">
        <p14:creationId xmlns:p14="http://schemas.microsoft.com/office/powerpoint/2010/main" val="26086097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B743F-CF0D-4065-9C2A-BAE1F468891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4FE0FB7E-B7CC-4CEE-9011-0EF833C002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94AA7FBD-8165-4970-9404-D7F7092F3872}"/>
              </a:ext>
            </a:extLst>
          </p:cNvPr>
          <p:cNvSpPr>
            <a:spLocks noGrp="1"/>
          </p:cNvSpPr>
          <p:nvPr>
            <p:ph type="dt" sz="half" idx="10"/>
          </p:nvPr>
        </p:nvSpPr>
        <p:spPr/>
        <p:txBody>
          <a:bodyPr/>
          <a:lstStyle/>
          <a:p>
            <a:fld id="{B706A83E-62E9-4122-A1FD-64AD6F7110F5}" type="datetimeFigureOut">
              <a:rPr lang="en-CA" smtClean="0"/>
              <a:t>04/07/2022</a:t>
            </a:fld>
            <a:endParaRPr lang="en-CA"/>
          </a:p>
        </p:txBody>
      </p:sp>
      <p:sp>
        <p:nvSpPr>
          <p:cNvPr id="5" name="Footer Placeholder 4">
            <a:extLst>
              <a:ext uri="{FF2B5EF4-FFF2-40B4-BE49-F238E27FC236}">
                <a16:creationId xmlns:a16="http://schemas.microsoft.com/office/drawing/2014/main" id="{F0E5A3FD-B9D4-4F50-8DD1-BCC87E850A43}"/>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FEA135B7-B665-4F8E-8C6A-C7450ABA3191}"/>
              </a:ext>
            </a:extLst>
          </p:cNvPr>
          <p:cNvSpPr>
            <a:spLocks noGrp="1"/>
          </p:cNvSpPr>
          <p:nvPr>
            <p:ph type="sldNum" sz="quarter" idx="12"/>
          </p:nvPr>
        </p:nvSpPr>
        <p:spPr/>
        <p:txBody>
          <a:bodyPr/>
          <a:lstStyle/>
          <a:p>
            <a:fld id="{411872FE-2798-4E63-A292-906C54937542}" type="slidenum">
              <a:rPr lang="en-CA" smtClean="0"/>
              <a:t>‹#›</a:t>
            </a:fld>
            <a:endParaRPr lang="en-CA"/>
          </a:p>
        </p:txBody>
      </p:sp>
    </p:spTree>
    <p:extLst>
      <p:ext uri="{BB962C8B-B14F-4D97-AF65-F5344CB8AC3E}">
        <p14:creationId xmlns:p14="http://schemas.microsoft.com/office/powerpoint/2010/main" val="12656920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9383A-6C6D-48D8-9A89-03E614BB0CEE}"/>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BF6281EA-E275-471A-AD06-69CE10F0189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E352B588-2801-4061-B6F7-2524652CF827}"/>
              </a:ext>
            </a:extLst>
          </p:cNvPr>
          <p:cNvSpPr>
            <a:spLocks noGrp="1"/>
          </p:cNvSpPr>
          <p:nvPr>
            <p:ph type="dt" sz="half" idx="10"/>
          </p:nvPr>
        </p:nvSpPr>
        <p:spPr/>
        <p:txBody>
          <a:bodyPr/>
          <a:lstStyle/>
          <a:p>
            <a:fld id="{B706A83E-62E9-4122-A1FD-64AD6F7110F5}" type="datetimeFigureOut">
              <a:rPr lang="en-CA" smtClean="0"/>
              <a:t>04/07/2022</a:t>
            </a:fld>
            <a:endParaRPr lang="en-CA"/>
          </a:p>
        </p:txBody>
      </p:sp>
      <p:sp>
        <p:nvSpPr>
          <p:cNvPr id="5" name="Footer Placeholder 4">
            <a:extLst>
              <a:ext uri="{FF2B5EF4-FFF2-40B4-BE49-F238E27FC236}">
                <a16:creationId xmlns:a16="http://schemas.microsoft.com/office/drawing/2014/main" id="{DF1D6453-4A50-4997-B23A-2E2083172AB9}"/>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DF99F212-5C0B-44F1-A267-62B041F12EA2}"/>
              </a:ext>
            </a:extLst>
          </p:cNvPr>
          <p:cNvSpPr>
            <a:spLocks noGrp="1"/>
          </p:cNvSpPr>
          <p:nvPr>
            <p:ph type="sldNum" sz="quarter" idx="12"/>
          </p:nvPr>
        </p:nvSpPr>
        <p:spPr/>
        <p:txBody>
          <a:bodyPr/>
          <a:lstStyle/>
          <a:p>
            <a:fld id="{411872FE-2798-4E63-A292-906C54937542}" type="slidenum">
              <a:rPr lang="en-CA" smtClean="0"/>
              <a:t>‹#›</a:t>
            </a:fld>
            <a:endParaRPr lang="en-CA"/>
          </a:p>
        </p:txBody>
      </p:sp>
    </p:spTree>
    <p:extLst>
      <p:ext uri="{BB962C8B-B14F-4D97-AF65-F5344CB8AC3E}">
        <p14:creationId xmlns:p14="http://schemas.microsoft.com/office/powerpoint/2010/main" val="14230561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2BFFED-D43F-47CD-8D69-DD9FD9408D9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818E2A4C-1816-4DC5-8A29-8D08ED3ECB7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32E4ED66-817E-42FA-AFB0-7170138FD983}"/>
              </a:ext>
            </a:extLst>
          </p:cNvPr>
          <p:cNvSpPr>
            <a:spLocks noGrp="1"/>
          </p:cNvSpPr>
          <p:nvPr>
            <p:ph type="dt" sz="half" idx="10"/>
          </p:nvPr>
        </p:nvSpPr>
        <p:spPr/>
        <p:txBody>
          <a:bodyPr/>
          <a:lstStyle/>
          <a:p>
            <a:fld id="{B706A83E-62E9-4122-A1FD-64AD6F7110F5}" type="datetimeFigureOut">
              <a:rPr lang="en-CA" smtClean="0"/>
              <a:t>04/07/2022</a:t>
            </a:fld>
            <a:endParaRPr lang="en-CA"/>
          </a:p>
        </p:txBody>
      </p:sp>
      <p:sp>
        <p:nvSpPr>
          <p:cNvPr id="5" name="Footer Placeholder 4">
            <a:extLst>
              <a:ext uri="{FF2B5EF4-FFF2-40B4-BE49-F238E27FC236}">
                <a16:creationId xmlns:a16="http://schemas.microsoft.com/office/drawing/2014/main" id="{68A15C95-B52C-40D6-8AA8-CC4A781BD975}"/>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C5F694E8-BFC7-4B7B-B933-1F25DEB95951}"/>
              </a:ext>
            </a:extLst>
          </p:cNvPr>
          <p:cNvSpPr>
            <a:spLocks noGrp="1"/>
          </p:cNvSpPr>
          <p:nvPr>
            <p:ph type="sldNum" sz="quarter" idx="12"/>
          </p:nvPr>
        </p:nvSpPr>
        <p:spPr/>
        <p:txBody>
          <a:bodyPr/>
          <a:lstStyle/>
          <a:p>
            <a:fld id="{411872FE-2798-4E63-A292-906C54937542}" type="slidenum">
              <a:rPr lang="en-CA" smtClean="0"/>
              <a:t>‹#›</a:t>
            </a:fld>
            <a:endParaRPr lang="en-CA"/>
          </a:p>
        </p:txBody>
      </p:sp>
    </p:spTree>
    <p:extLst>
      <p:ext uri="{BB962C8B-B14F-4D97-AF65-F5344CB8AC3E}">
        <p14:creationId xmlns:p14="http://schemas.microsoft.com/office/powerpoint/2010/main" val="13777863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69936-81E7-4901-BD58-8095E7EE35A7}"/>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E8A5DAE2-56DA-4478-95E4-C3C7BA993A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36691388-06B6-415D-9CBC-2B62585A5069}"/>
              </a:ext>
            </a:extLst>
          </p:cNvPr>
          <p:cNvSpPr>
            <a:spLocks noGrp="1"/>
          </p:cNvSpPr>
          <p:nvPr>
            <p:ph type="dt" sz="half" idx="10"/>
          </p:nvPr>
        </p:nvSpPr>
        <p:spPr/>
        <p:txBody>
          <a:bodyPr/>
          <a:lstStyle/>
          <a:p>
            <a:fld id="{B706A83E-62E9-4122-A1FD-64AD6F7110F5}" type="datetimeFigureOut">
              <a:rPr lang="en-CA" smtClean="0"/>
              <a:t>04/07/2022</a:t>
            </a:fld>
            <a:endParaRPr lang="en-CA"/>
          </a:p>
        </p:txBody>
      </p:sp>
      <p:sp>
        <p:nvSpPr>
          <p:cNvPr id="5" name="Footer Placeholder 4">
            <a:extLst>
              <a:ext uri="{FF2B5EF4-FFF2-40B4-BE49-F238E27FC236}">
                <a16:creationId xmlns:a16="http://schemas.microsoft.com/office/drawing/2014/main" id="{ED497096-3B73-4E71-899A-1DC6AD2CDB6C}"/>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3865147-A03B-465C-A7BA-356DCFB57445}"/>
              </a:ext>
            </a:extLst>
          </p:cNvPr>
          <p:cNvSpPr>
            <a:spLocks noGrp="1"/>
          </p:cNvSpPr>
          <p:nvPr>
            <p:ph type="sldNum" sz="quarter" idx="12"/>
          </p:nvPr>
        </p:nvSpPr>
        <p:spPr/>
        <p:txBody>
          <a:bodyPr/>
          <a:lstStyle/>
          <a:p>
            <a:fld id="{411872FE-2798-4E63-A292-906C54937542}" type="slidenum">
              <a:rPr lang="en-CA" smtClean="0"/>
              <a:t>‹#›</a:t>
            </a:fld>
            <a:endParaRPr lang="en-CA"/>
          </a:p>
        </p:txBody>
      </p:sp>
    </p:spTree>
    <p:extLst>
      <p:ext uri="{BB962C8B-B14F-4D97-AF65-F5344CB8AC3E}">
        <p14:creationId xmlns:p14="http://schemas.microsoft.com/office/powerpoint/2010/main" val="21969526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DE97A-EA43-4BE8-82BF-395F2D5453D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0C2C0163-53DE-4AE9-B8F0-10B0EAC1C26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7FFED99-D27A-4A19-BDF0-E090FF19D27E}"/>
              </a:ext>
            </a:extLst>
          </p:cNvPr>
          <p:cNvSpPr>
            <a:spLocks noGrp="1"/>
          </p:cNvSpPr>
          <p:nvPr>
            <p:ph type="dt" sz="half" idx="10"/>
          </p:nvPr>
        </p:nvSpPr>
        <p:spPr/>
        <p:txBody>
          <a:bodyPr/>
          <a:lstStyle/>
          <a:p>
            <a:fld id="{B706A83E-62E9-4122-A1FD-64AD6F7110F5}" type="datetimeFigureOut">
              <a:rPr lang="en-CA" smtClean="0"/>
              <a:t>04/07/2022</a:t>
            </a:fld>
            <a:endParaRPr lang="en-CA"/>
          </a:p>
        </p:txBody>
      </p:sp>
      <p:sp>
        <p:nvSpPr>
          <p:cNvPr id="5" name="Footer Placeholder 4">
            <a:extLst>
              <a:ext uri="{FF2B5EF4-FFF2-40B4-BE49-F238E27FC236}">
                <a16:creationId xmlns:a16="http://schemas.microsoft.com/office/drawing/2014/main" id="{3A406AB2-63F0-4945-9AD2-05E6036FEDEF}"/>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F9FD705C-58D5-4DC3-AB6F-CE6EAA8965F8}"/>
              </a:ext>
            </a:extLst>
          </p:cNvPr>
          <p:cNvSpPr>
            <a:spLocks noGrp="1"/>
          </p:cNvSpPr>
          <p:nvPr>
            <p:ph type="sldNum" sz="quarter" idx="12"/>
          </p:nvPr>
        </p:nvSpPr>
        <p:spPr/>
        <p:txBody>
          <a:bodyPr/>
          <a:lstStyle/>
          <a:p>
            <a:fld id="{411872FE-2798-4E63-A292-906C54937542}" type="slidenum">
              <a:rPr lang="en-CA" smtClean="0"/>
              <a:t>‹#›</a:t>
            </a:fld>
            <a:endParaRPr lang="en-CA"/>
          </a:p>
        </p:txBody>
      </p:sp>
    </p:spTree>
    <p:extLst>
      <p:ext uri="{BB962C8B-B14F-4D97-AF65-F5344CB8AC3E}">
        <p14:creationId xmlns:p14="http://schemas.microsoft.com/office/powerpoint/2010/main" val="4188712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D5141-1762-4F2B-89D7-26090773E9DF}"/>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769BFEA8-CD9C-439C-A1A5-25A9C744E7A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405BBD36-38C8-492C-AD03-D15A46A39BC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69E09B81-15B3-43A9-A3EA-4637922B9EF3}"/>
              </a:ext>
            </a:extLst>
          </p:cNvPr>
          <p:cNvSpPr>
            <a:spLocks noGrp="1"/>
          </p:cNvSpPr>
          <p:nvPr>
            <p:ph type="dt" sz="half" idx="10"/>
          </p:nvPr>
        </p:nvSpPr>
        <p:spPr/>
        <p:txBody>
          <a:bodyPr/>
          <a:lstStyle/>
          <a:p>
            <a:fld id="{B706A83E-62E9-4122-A1FD-64AD6F7110F5}" type="datetimeFigureOut">
              <a:rPr lang="en-CA" smtClean="0"/>
              <a:t>04/07/2022</a:t>
            </a:fld>
            <a:endParaRPr lang="en-CA"/>
          </a:p>
        </p:txBody>
      </p:sp>
      <p:sp>
        <p:nvSpPr>
          <p:cNvPr id="6" name="Footer Placeholder 5">
            <a:extLst>
              <a:ext uri="{FF2B5EF4-FFF2-40B4-BE49-F238E27FC236}">
                <a16:creationId xmlns:a16="http://schemas.microsoft.com/office/drawing/2014/main" id="{0D3C6438-6D56-4A77-8C20-3AEC17560626}"/>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0EE7747C-0A72-4C49-A32D-65CC6507B14B}"/>
              </a:ext>
            </a:extLst>
          </p:cNvPr>
          <p:cNvSpPr>
            <a:spLocks noGrp="1"/>
          </p:cNvSpPr>
          <p:nvPr>
            <p:ph type="sldNum" sz="quarter" idx="12"/>
          </p:nvPr>
        </p:nvSpPr>
        <p:spPr/>
        <p:txBody>
          <a:bodyPr/>
          <a:lstStyle/>
          <a:p>
            <a:fld id="{411872FE-2798-4E63-A292-906C54937542}" type="slidenum">
              <a:rPr lang="en-CA" smtClean="0"/>
              <a:t>‹#›</a:t>
            </a:fld>
            <a:endParaRPr lang="en-CA"/>
          </a:p>
        </p:txBody>
      </p:sp>
    </p:spTree>
    <p:extLst>
      <p:ext uri="{BB962C8B-B14F-4D97-AF65-F5344CB8AC3E}">
        <p14:creationId xmlns:p14="http://schemas.microsoft.com/office/powerpoint/2010/main" val="15062921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222B3-22BC-4E77-8217-90217228EA0B}"/>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87BE2852-1E02-4DCE-9BDB-98C9FEE53A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2B05872-EAD2-44DF-BC2F-FB910B599C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D26DBABF-CF5C-4345-9ECB-660C6E4C09E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CA59297-F562-439A-90C8-F65D4609B9A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29B3BEF3-035C-42D4-9D6D-56D6E68907BD}"/>
              </a:ext>
            </a:extLst>
          </p:cNvPr>
          <p:cNvSpPr>
            <a:spLocks noGrp="1"/>
          </p:cNvSpPr>
          <p:nvPr>
            <p:ph type="dt" sz="half" idx="10"/>
          </p:nvPr>
        </p:nvSpPr>
        <p:spPr/>
        <p:txBody>
          <a:bodyPr/>
          <a:lstStyle/>
          <a:p>
            <a:fld id="{B706A83E-62E9-4122-A1FD-64AD6F7110F5}" type="datetimeFigureOut">
              <a:rPr lang="en-CA" smtClean="0"/>
              <a:t>04/07/2022</a:t>
            </a:fld>
            <a:endParaRPr lang="en-CA"/>
          </a:p>
        </p:txBody>
      </p:sp>
      <p:sp>
        <p:nvSpPr>
          <p:cNvPr id="8" name="Footer Placeholder 7">
            <a:extLst>
              <a:ext uri="{FF2B5EF4-FFF2-40B4-BE49-F238E27FC236}">
                <a16:creationId xmlns:a16="http://schemas.microsoft.com/office/drawing/2014/main" id="{BAAA4BD7-3727-4FBB-A0CF-8D8EEC62F387}"/>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C1BD68D8-E207-4FE0-9E41-A7AE0AD49CCE}"/>
              </a:ext>
            </a:extLst>
          </p:cNvPr>
          <p:cNvSpPr>
            <a:spLocks noGrp="1"/>
          </p:cNvSpPr>
          <p:nvPr>
            <p:ph type="sldNum" sz="quarter" idx="12"/>
          </p:nvPr>
        </p:nvSpPr>
        <p:spPr/>
        <p:txBody>
          <a:bodyPr/>
          <a:lstStyle/>
          <a:p>
            <a:fld id="{411872FE-2798-4E63-A292-906C54937542}" type="slidenum">
              <a:rPr lang="en-CA" smtClean="0"/>
              <a:t>‹#›</a:t>
            </a:fld>
            <a:endParaRPr lang="en-CA"/>
          </a:p>
        </p:txBody>
      </p:sp>
    </p:spTree>
    <p:extLst>
      <p:ext uri="{BB962C8B-B14F-4D97-AF65-F5344CB8AC3E}">
        <p14:creationId xmlns:p14="http://schemas.microsoft.com/office/powerpoint/2010/main" val="1550788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15D01-80F8-4235-BF92-72F439308A91}"/>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1DC9A703-892E-43FF-A99E-5BA8116B2C0F}"/>
              </a:ext>
            </a:extLst>
          </p:cNvPr>
          <p:cNvSpPr>
            <a:spLocks noGrp="1"/>
          </p:cNvSpPr>
          <p:nvPr>
            <p:ph type="dt" sz="half" idx="10"/>
          </p:nvPr>
        </p:nvSpPr>
        <p:spPr/>
        <p:txBody>
          <a:bodyPr/>
          <a:lstStyle/>
          <a:p>
            <a:fld id="{B706A83E-62E9-4122-A1FD-64AD6F7110F5}" type="datetimeFigureOut">
              <a:rPr lang="en-CA" smtClean="0"/>
              <a:t>04/07/2022</a:t>
            </a:fld>
            <a:endParaRPr lang="en-CA"/>
          </a:p>
        </p:txBody>
      </p:sp>
      <p:sp>
        <p:nvSpPr>
          <p:cNvPr id="4" name="Footer Placeholder 3">
            <a:extLst>
              <a:ext uri="{FF2B5EF4-FFF2-40B4-BE49-F238E27FC236}">
                <a16:creationId xmlns:a16="http://schemas.microsoft.com/office/drawing/2014/main" id="{03F748FC-5E89-41CE-81A9-51E76AA1A229}"/>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7424B1A8-CA8D-4DB6-8244-8C4633F10EE4}"/>
              </a:ext>
            </a:extLst>
          </p:cNvPr>
          <p:cNvSpPr>
            <a:spLocks noGrp="1"/>
          </p:cNvSpPr>
          <p:nvPr>
            <p:ph type="sldNum" sz="quarter" idx="12"/>
          </p:nvPr>
        </p:nvSpPr>
        <p:spPr/>
        <p:txBody>
          <a:bodyPr/>
          <a:lstStyle/>
          <a:p>
            <a:fld id="{411872FE-2798-4E63-A292-906C54937542}" type="slidenum">
              <a:rPr lang="en-CA" smtClean="0"/>
              <a:t>‹#›</a:t>
            </a:fld>
            <a:endParaRPr lang="en-CA"/>
          </a:p>
        </p:txBody>
      </p:sp>
    </p:spTree>
    <p:extLst>
      <p:ext uri="{BB962C8B-B14F-4D97-AF65-F5344CB8AC3E}">
        <p14:creationId xmlns:p14="http://schemas.microsoft.com/office/powerpoint/2010/main" val="9072842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9DD4E87-C9E1-42C2-96BC-8DD261708491}"/>
              </a:ext>
            </a:extLst>
          </p:cNvPr>
          <p:cNvSpPr>
            <a:spLocks noGrp="1"/>
          </p:cNvSpPr>
          <p:nvPr>
            <p:ph type="dt" sz="half" idx="10"/>
          </p:nvPr>
        </p:nvSpPr>
        <p:spPr/>
        <p:txBody>
          <a:bodyPr/>
          <a:lstStyle/>
          <a:p>
            <a:fld id="{B706A83E-62E9-4122-A1FD-64AD6F7110F5}" type="datetimeFigureOut">
              <a:rPr lang="en-CA" smtClean="0"/>
              <a:t>04/07/2022</a:t>
            </a:fld>
            <a:endParaRPr lang="en-CA"/>
          </a:p>
        </p:txBody>
      </p:sp>
      <p:sp>
        <p:nvSpPr>
          <p:cNvPr id="3" name="Footer Placeholder 2">
            <a:extLst>
              <a:ext uri="{FF2B5EF4-FFF2-40B4-BE49-F238E27FC236}">
                <a16:creationId xmlns:a16="http://schemas.microsoft.com/office/drawing/2014/main" id="{9E06FACA-E5FE-4A2F-9B5A-27A8A8FF2B25}"/>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E602C225-2773-42A8-940A-D53CE7372A2F}"/>
              </a:ext>
            </a:extLst>
          </p:cNvPr>
          <p:cNvSpPr>
            <a:spLocks noGrp="1"/>
          </p:cNvSpPr>
          <p:nvPr>
            <p:ph type="sldNum" sz="quarter" idx="12"/>
          </p:nvPr>
        </p:nvSpPr>
        <p:spPr/>
        <p:txBody>
          <a:bodyPr/>
          <a:lstStyle/>
          <a:p>
            <a:fld id="{411872FE-2798-4E63-A292-906C54937542}" type="slidenum">
              <a:rPr lang="en-CA" smtClean="0"/>
              <a:t>‹#›</a:t>
            </a:fld>
            <a:endParaRPr lang="en-CA"/>
          </a:p>
        </p:txBody>
      </p:sp>
    </p:spTree>
    <p:extLst>
      <p:ext uri="{BB962C8B-B14F-4D97-AF65-F5344CB8AC3E}">
        <p14:creationId xmlns:p14="http://schemas.microsoft.com/office/powerpoint/2010/main" val="13197698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4CFD1-5FEE-4DAD-9787-DD848FC3C9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5ACF2016-586A-4D15-ABED-5EFD42FF43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0CCD25E1-E279-4394-84E8-C15C682D2C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CC4CB3E-EF16-44B1-8498-A1172452691E}"/>
              </a:ext>
            </a:extLst>
          </p:cNvPr>
          <p:cNvSpPr>
            <a:spLocks noGrp="1"/>
          </p:cNvSpPr>
          <p:nvPr>
            <p:ph type="dt" sz="half" idx="10"/>
          </p:nvPr>
        </p:nvSpPr>
        <p:spPr/>
        <p:txBody>
          <a:bodyPr/>
          <a:lstStyle/>
          <a:p>
            <a:fld id="{B706A83E-62E9-4122-A1FD-64AD6F7110F5}" type="datetimeFigureOut">
              <a:rPr lang="en-CA" smtClean="0"/>
              <a:t>04/07/2022</a:t>
            </a:fld>
            <a:endParaRPr lang="en-CA"/>
          </a:p>
        </p:txBody>
      </p:sp>
      <p:sp>
        <p:nvSpPr>
          <p:cNvPr id="6" name="Footer Placeholder 5">
            <a:extLst>
              <a:ext uri="{FF2B5EF4-FFF2-40B4-BE49-F238E27FC236}">
                <a16:creationId xmlns:a16="http://schemas.microsoft.com/office/drawing/2014/main" id="{D72F73EB-5D00-4B60-AA0C-255F3C9E6444}"/>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8C9C134F-DE3F-4BDE-A121-FC1A88B55496}"/>
              </a:ext>
            </a:extLst>
          </p:cNvPr>
          <p:cNvSpPr>
            <a:spLocks noGrp="1"/>
          </p:cNvSpPr>
          <p:nvPr>
            <p:ph type="sldNum" sz="quarter" idx="12"/>
          </p:nvPr>
        </p:nvSpPr>
        <p:spPr/>
        <p:txBody>
          <a:bodyPr/>
          <a:lstStyle/>
          <a:p>
            <a:fld id="{411872FE-2798-4E63-A292-906C54937542}" type="slidenum">
              <a:rPr lang="en-CA" smtClean="0"/>
              <a:t>‹#›</a:t>
            </a:fld>
            <a:endParaRPr lang="en-CA"/>
          </a:p>
        </p:txBody>
      </p:sp>
    </p:spTree>
    <p:extLst>
      <p:ext uri="{BB962C8B-B14F-4D97-AF65-F5344CB8AC3E}">
        <p14:creationId xmlns:p14="http://schemas.microsoft.com/office/powerpoint/2010/main" val="27334950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06067-C14D-47BB-A4E1-9A04BB739D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D1D70FC2-46BE-4E5A-8E14-AE17729CFD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C6DA5C39-3094-4AF6-B849-2D43D176AD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21F2B5-1099-4213-9774-85DC4306C84B}"/>
              </a:ext>
            </a:extLst>
          </p:cNvPr>
          <p:cNvSpPr>
            <a:spLocks noGrp="1"/>
          </p:cNvSpPr>
          <p:nvPr>
            <p:ph type="dt" sz="half" idx="10"/>
          </p:nvPr>
        </p:nvSpPr>
        <p:spPr/>
        <p:txBody>
          <a:bodyPr/>
          <a:lstStyle/>
          <a:p>
            <a:fld id="{B706A83E-62E9-4122-A1FD-64AD6F7110F5}" type="datetimeFigureOut">
              <a:rPr lang="en-CA" smtClean="0"/>
              <a:t>04/07/2022</a:t>
            </a:fld>
            <a:endParaRPr lang="en-CA"/>
          </a:p>
        </p:txBody>
      </p:sp>
      <p:sp>
        <p:nvSpPr>
          <p:cNvPr id="6" name="Footer Placeholder 5">
            <a:extLst>
              <a:ext uri="{FF2B5EF4-FFF2-40B4-BE49-F238E27FC236}">
                <a16:creationId xmlns:a16="http://schemas.microsoft.com/office/drawing/2014/main" id="{F45E0BEE-29FC-4939-A8DB-4B7C1D9226CF}"/>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464BAF20-6AF0-4A6A-B135-570F118A4981}"/>
              </a:ext>
            </a:extLst>
          </p:cNvPr>
          <p:cNvSpPr>
            <a:spLocks noGrp="1"/>
          </p:cNvSpPr>
          <p:nvPr>
            <p:ph type="sldNum" sz="quarter" idx="12"/>
          </p:nvPr>
        </p:nvSpPr>
        <p:spPr/>
        <p:txBody>
          <a:bodyPr/>
          <a:lstStyle/>
          <a:p>
            <a:fld id="{411872FE-2798-4E63-A292-906C54937542}" type="slidenum">
              <a:rPr lang="en-CA" smtClean="0"/>
              <a:t>‹#›</a:t>
            </a:fld>
            <a:endParaRPr lang="en-CA"/>
          </a:p>
        </p:txBody>
      </p:sp>
    </p:spTree>
    <p:extLst>
      <p:ext uri="{BB962C8B-B14F-4D97-AF65-F5344CB8AC3E}">
        <p14:creationId xmlns:p14="http://schemas.microsoft.com/office/powerpoint/2010/main" val="20589641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720BA59-F481-4450-AA51-D9DF7F8850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D19DCA58-7295-4FF9-BFF0-0829507DF4D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99529060-B4B6-47FE-9758-F06A4E69A1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06A83E-62E9-4122-A1FD-64AD6F7110F5}" type="datetimeFigureOut">
              <a:rPr lang="en-CA" smtClean="0"/>
              <a:t>04/07/2022</a:t>
            </a:fld>
            <a:endParaRPr lang="en-CA"/>
          </a:p>
        </p:txBody>
      </p:sp>
      <p:sp>
        <p:nvSpPr>
          <p:cNvPr id="5" name="Footer Placeholder 4">
            <a:extLst>
              <a:ext uri="{FF2B5EF4-FFF2-40B4-BE49-F238E27FC236}">
                <a16:creationId xmlns:a16="http://schemas.microsoft.com/office/drawing/2014/main" id="{634234B8-9C6B-485E-8739-7168DA1606B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2CEC56A9-64D1-462D-8B8C-890A1A643C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1872FE-2798-4E63-A292-906C54937542}" type="slidenum">
              <a:rPr lang="en-CA" smtClean="0"/>
              <a:t>‹#›</a:t>
            </a:fld>
            <a:endParaRPr lang="en-CA"/>
          </a:p>
        </p:txBody>
      </p:sp>
    </p:spTree>
    <p:extLst>
      <p:ext uri="{BB962C8B-B14F-4D97-AF65-F5344CB8AC3E}">
        <p14:creationId xmlns:p14="http://schemas.microsoft.com/office/powerpoint/2010/main" val="32577615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sv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emf"/></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biomb.ca/"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F143E11-0817-49C4-93BE-19310ECF731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757" r="-1" b="7828"/>
          <a:stretch/>
        </p:blipFill>
        <p:spPr bwMode="auto">
          <a:xfrm>
            <a:off x="0" y="16"/>
            <a:ext cx="7534640" cy="6857984"/>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DED8A31-F995-4CA5-BAFE-217E6CD5C52F}"/>
              </a:ext>
            </a:extLst>
          </p:cNvPr>
          <p:cNvSpPr>
            <a:spLocks noGrp="1"/>
          </p:cNvSpPr>
          <p:nvPr>
            <p:ph type="ctrTitle"/>
          </p:nvPr>
        </p:nvSpPr>
        <p:spPr>
          <a:xfrm>
            <a:off x="6587820" y="4643960"/>
            <a:ext cx="6915514" cy="563975"/>
          </a:xfrm>
        </p:spPr>
        <p:txBody>
          <a:bodyPr anchor="b">
            <a:normAutofit/>
          </a:bodyPr>
          <a:lstStyle/>
          <a:p>
            <a:pPr algn="l"/>
            <a:r>
              <a:rPr lang="en-CA" sz="3200" b="1" spc="-197" dirty="0">
                <a:solidFill>
                  <a:srgbClr val="7030A0"/>
                </a:solidFill>
                <a:highlight>
                  <a:srgbClr val="FFFFFF"/>
                </a:highlight>
                <a:latin typeface="+mn-lt"/>
                <a:cs typeface="Helvetica"/>
              </a:rPr>
              <a:t>Bioscience Careers in Manitoba</a:t>
            </a:r>
            <a:endParaRPr lang="en-CA" sz="4400" dirty="0">
              <a:solidFill>
                <a:srgbClr val="7030A0"/>
              </a:solidFill>
              <a:highlight>
                <a:srgbClr val="FFFFFF"/>
              </a:highlight>
            </a:endParaRPr>
          </a:p>
        </p:txBody>
      </p:sp>
      <p:pic>
        <p:nvPicPr>
          <p:cNvPr id="1028" name="Picture 4">
            <a:extLst>
              <a:ext uri="{FF2B5EF4-FFF2-40B4-BE49-F238E27FC236}">
                <a16:creationId xmlns:a16="http://schemas.microsoft.com/office/drawing/2014/main" id="{79D76A66-DD13-41F8-B5D1-EFD2450D5FB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1022" r="3" b="6540"/>
          <a:stretch/>
        </p:blipFill>
        <p:spPr bwMode="auto">
          <a:xfrm>
            <a:off x="7653541" y="6"/>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15619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CD16E-0EFD-450A-9D04-36EA6B68330B}"/>
              </a:ext>
            </a:extLst>
          </p:cNvPr>
          <p:cNvSpPr>
            <a:spLocks noGrp="1"/>
          </p:cNvSpPr>
          <p:nvPr>
            <p:ph type="title"/>
          </p:nvPr>
        </p:nvSpPr>
        <p:spPr/>
        <p:txBody>
          <a:bodyPr/>
          <a:lstStyle/>
          <a:p>
            <a:r>
              <a:rPr lang="en-CA" sz="4400" b="1" dirty="0">
                <a:solidFill>
                  <a:srgbClr val="00B0F0"/>
                </a:solidFill>
                <a:latin typeface="Berlin Sans FB" panose="020E0602020502020306" pitchFamily="34" charset="0"/>
              </a:rPr>
              <a:t>CLEAN  BIOTECH</a:t>
            </a:r>
            <a:endParaRPr lang="en-CA" dirty="0"/>
          </a:p>
        </p:txBody>
      </p:sp>
      <p:sp>
        <p:nvSpPr>
          <p:cNvPr id="3" name="Content Placeholder 2">
            <a:extLst>
              <a:ext uri="{FF2B5EF4-FFF2-40B4-BE49-F238E27FC236}">
                <a16:creationId xmlns:a16="http://schemas.microsoft.com/office/drawing/2014/main" id="{AF35560D-1C8B-45F4-BD38-BD58EF641807}"/>
              </a:ext>
            </a:extLst>
          </p:cNvPr>
          <p:cNvSpPr>
            <a:spLocks noGrp="1"/>
          </p:cNvSpPr>
          <p:nvPr>
            <p:ph idx="1"/>
          </p:nvPr>
        </p:nvSpPr>
        <p:spPr>
          <a:xfrm>
            <a:off x="1449816" y="1825625"/>
            <a:ext cx="10515600" cy="4351338"/>
          </a:xfrm>
        </p:spPr>
        <p:txBody>
          <a:bodyPr>
            <a:normAutofit fontScale="77500" lnSpcReduction="20000"/>
          </a:bodyPr>
          <a:lstStyle/>
          <a:p>
            <a:pPr marL="0" indent="0">
              <a:buNone/>
            </a:pPr>
            <a:r>
              <a:rPr lang="en-CA" sz="3300" dirty="0">
                <a:latin typeface="Aharoni" panose="02010803020104030203" pitchFamily="2" charset="-79"/>
                <a:cs typeface="Aharoni" panose="02010803020104030203" pitchFamily="2" charset="-79"/>
              </a:rPr>
              <a:t>Bioenergy</a:t>
            </a:r>
          </a:p>
          <a:p>
            <a:pPr marL="0" indent="0">
              <a:buNone/>
            </a:pPr>
            <a:endParaRPr lang="en-CA" sz="3300" dirty="0">
              <a:latin typeface="Aharoni" panose="02010803020104030203" pitchFamily="2" charset="-79"/>
              <a:cs typeface="Aharoni" panose="02010803020104030203" pitchFamily="2" charset="-79"/>
            </a:endParaRPr>
          </a:p>
          <a:p>
            <a:pPr marL="0" indent="0">
              <a:buNone/>
            </a:pPr>
            <a:r>
              <a:rPr lang="en-CA" sz="3300" dirty="0">
                <a:latin typeface="Aharoni" panose="02010803020104030203" pitchFamily="2" charset="-79"/>
                <a:cs typeface="Aharoni" panose="02010803020104030203" pitchFamily="2" charset="-79"/>
              </a:rPr>
              <a:t>	Biochemicals</a:t>
            </a:r>
          </a:p>
          <a:p>
            <a:pPr marL="0" indent="0">
              <a:buNone/>
            </a:pPr>
            <a:endParaRPr lang="en-CA" sz="3300" dirty="0">
              <a:latin typeface="Aharoni" panose="02010803020104030203" pitchFamily="2" charset="-79"/>
              <a:cs typeface="Aharoni" panose="02010803020104030203" pitchFamily="2" charset="-79"/>
            </a:endParaRPr>
          </a:p>
          <a:p>
            <a:pPr marL="0" indent="0">
              <a:buNone/>
            </a:pPr>
            <a:r>
              <a:rPr lang="en-CA" sz="3300" dirty="0">
                <a:latin typeface="Aharoni" panose="02010803020104030203" pitchFamily="2" charset="-79"/>
                <a:cs typeface="Aharoni" panose="02010803020104030203" pitchFamily="2" charset="-79"/>
              </a:rPr>
              <a:t>		Biomass Fuels</a:t>
            </a:r>
          </a:p>
          <a:p>
            <a:pPr marL="0" indent="0">
              <a:buNone/>
            </a:pPr>
            <a:endParaRPr lang="en-CA" sz="3300" dirty="0">
              <a:latin typeface="Aharoni" panose="02010803020104030203" pitchFamily="2" charset="-79"/>
              <a:cs typeface="Aharoni" panose="02010803020104030203" pitchFamily="2" charset="-79"/>
            </a:endParaRPr>
          </a:p>
          <a:p>
            <a:pPr marL="0" indent="0">
              <a:buNone/>
            </a:pPr>
            <a:r>
              <a:rPr lang="en-CA" sz="3300" dirty="0">
                <a:latin typeface="Aharoni" panose="02010803020104030203" pitchFamily="2" charset="-79"/>
                <a:cs typeface="Aharoni" panose="02010803020104030203" pitchFamily="2" charset="-79"/>
              </a:rPr>
              <a:t>			Biochemicals</a:t>
            </a:r>
          </a:p>
          <a:p>
            <a:pPr marL="0" indent="0">
              <a:buNone/>
            </a:pPr>
            <a:endParaRPr lang="en-CA" sz="3300" dirty="0">
              <a:latin typeface="Aharoni" panose="02010803020104030203" pitchFamily="2" charset="-79"/>
              <a:cs typeface="Aharoni" panose="02010803020104030203" pitchFamily="2" charset="-79"/>
            </a:endParaRPr>
          </a:p>
          <a:p>
            <a:pPr marL="0" indent="0">
              <a:buNone/>
            </a:pPr>
            <a:r>
              <a:rPr lang="en-CA" sz="3300" dirty="0">
                <a:latin typeface="Aharoni" panose="02010803020104030203" pitchFamily="2" charset="-79"/>
                <a:cs typeface="Aharoni" panose="02010803020104030203" pitchFamily="2" charset="-79"/>
              </a:rPr>
              <a:t>				Biomaterials</a:t>
            </a:r>
          </a:p>
          <a:p>
            <a:pPr marL="0" indent="0">
              <a:buNone/>
            </a:pPr>
            <a:endParaRPr lang="en-CA" dirty="0"/>
          </a:p>
          <a:p>
            <a:pPr marL="0" indent="0">
              <a:buNone/>
            </a:pPr>
            <a:r>
              <a:rPr lang="en-CA" dirty="0"/>
              <a:t>	</a:t>
            </a:r>
          </a:p>
        </p:txBody>
      </p:sp>
      <p:pic>
        <p:nvPicPr>
          <p:cNvPr id="4" name="Picture 4">
            <a:extLst>
              <a:ext uri="{FF2B5EF4-FFF2-40B4-BE49-F238E27FC236}">
                <a16:creationId xmlns:a16="http://schemas.microsoft.com/office/drawing/2014/main" id="{9B0488EE-CA2A-4451-BACC-E72D3290C7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6707616" y="-68642"/>
            <a:ext cx="5558177" cy="6864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27466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1B51F-3A9A-473D-B281-6DFD85DF570C}"/>
              </a:ext>
            </a:extLst>
          </p:cNvPr>
          <p:cNvSpPr>
            <a:spLocks noGrp="1"/>
          </p:cNvSpPr>
          <p:nvPr>
            <p:ph type="title"/>
          </p:nvPr>
        </p:nvSpPr>
        <p:spPr>
          <a:xfrm>
            <a:off x="82069" y="2920958"/>
            <a:ext cx="8282921" cy="2221936"/>
          </a:xfrm>
        </p:spPr>
        <p:txBody>
          <a:bodyPr>
            <a:noAutofit/>
          </a:bodyPr>
          <a:lstStyle/>
          <a:p>
            <a:pPr algn="ctr"/>
            <a:r>
              <a:rPr lang="en-CA" sz="5400" b="1" dirty="0">
                <a:latin typeface="Aharoni" panose="02010803020104030203" pitchFamily="2" charset="-79"/>
                <a:cs typeface="Aharoni" panose="02010803020104030203" pitchFamily="2" charset="-79"/>
              </a:rPr>
              <a:t>Jobs/Careers that might </a:t>
            </a:r>
            <a:br>
              <a:rPr lang="en-CA" sz="5400" b="1" dirty="0">
                <a:latin typeface="Aharoni" panose="02010803020104030203" pitchFamily="2" charset="-79"/>
                <a:cs typeface="Aharoni" panose="02010803020104030203" pitchFamily="2" charset="-79"/>
              </a:rPr>
            </a:br>
            <a:r>
              <a:rPr lang="en-CA" sz="5400" b="1" dirty="0">
                <a:latin typeface="Aharoni" panose="02010803020104030203" pitchFamily="2" charset="-79"/>
                <a:cs typeface="Aharoni" panose="02010803020104030203" pitchFamily="2" charset="-79"/>
              </a:rPr>
              <a:t>interest you</a:t>
            </a:r>
          </a:p>
        </p:txBody>
      </p:sp>
      <p:sp>
        <p:nvSpPr>
          <p:cNvPr id="3" name="Content Placeholder 2">
            <a:extLst>
              <a:ext uri="{FF2B5EF4-FFF2-40B4-BE49-F238E27FC236}">
                <a16:creationId xmlns:a16="http://schemas.microsoft.com/office/drawing/2014/main" id="{52877629-B07D-4C00-BA81-E58EDA863CD5}"/>
              </a:ext>
            </a:extLst>
          </p:cNvPr>
          <p:cNvSpPr>
            <a:spLocks noGrp="1"/>
          </p:cNvSpPr>
          <p:nvPr>
            <p:ph idx="1"/>
          </p:nvPr>
        </p:nvSpPr>
        <p:spPr>
          <a:xfrm>
            <a:off x="1693628" y="3514476"/>
            <a:ext cx="11127273" cy="3428809"/>
          </a:xfrm>
          <a:noFill/>
        </p:spPr>
        <p:txBody>
          <a:bodyPr>
            <a:normAutofit/>
          </a:bodyPr>
          <a:lstStyle/>
          <a:p>
            <a:endParaRPr lang="en-CA" dirty="0"/>
          </a:p>
          <a:p>
            <a:endParaRPr lang="en-CA" dirty="0">
              <a:latin typeface="Candara Light" panose="020E0502030303020204" pitchFamily="34" charset="0"/>
            </a:endParaRPr>
          </a:p>
        </p:txBody>
      </p:sp>
      <p:pic>
        <p:nvPicPr>
          <p:cNvPr id="6" name="Picture 5">
            <a:extLst>
              <a:ext uri="{FF2B5EF4-FFF2-40B4-BE49-F238E27FC236}">
                <a16:creationId xmlns:a16="http://schemas.microsoft.com/office/drawing/2014/main" id="{2D75FE6F-6981-4B5A-A750-D5E760110B29}"/>
              </a:ext>
            </a:extLst>
          </p:cNvPr>
          <p:cNvPicPr>
            <a:picLocks noChangeAspect="1"/>
          </p:cNvPicPr>
          <p:nvPr/>
        </p:nvPicPr>
        <p:blipFill rotWithShape="1">
          <a:blip r:embed="rId3"/>
          <a:srcRect r="23385" b="1"/>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pic>
        <p:nvPicPr>
          <p:cNvPr id="7" name="Picture 6">
            <a:extLst>
              <a:ext uri="{FF2B5EF4-FFF2-40B4-BE49-F238E27FC236}">
                <a16:creationId xmlns:a16="http://schemas.microsoft.com/office/drawing/2014/main" id="{E8E10F4E-A954-4653-9330-5763FCE92CE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2194" b="1"/>
          <a:stretch/>
        </p:blipFill>
        <p:spPr bwMode="auto">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a:noFill/>
        </p:spPr>
      </p:pic>
    </p:spTree>
    <p:extLst>
      <p:ext uri="{BB962C8B-B14F-4D97-AF65-F5344CB8AC3E}">
        <p14:creationId xmlns:p14="http://schemas.microsoft.com/office/powerpoint/2010/main" val="35321210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EAC03-2D01-4D7E-9B46-69BCA746D5F1}"/>
              </a:ext>
            </a:extLst>
          </p:cNvPr>
          <p:cNvSpPr>
            <a:spLocks noGrp="1"/>
          </p:cNvSpPr>
          <p:nvPr>
            <p:ph type="title"/>
          </p:nvPr>
        </p:nvSpPr>
        <p:spPr>
          <a:xfrm>
            <a:off x="4718206" y="1643022"/>
            <a:ext cx="7153275" cy="1028702"/>
          </a:xfrm>
        </p:spPr>
        <p:txBody>
          <a:bodyPr vert="horz" lIns="91440" tIns="45720" rIns="91440" bIns="45720" rtlCol="0" anchor="b">
            <a:normAutofit/>
          </a:bodyPr>
          <a:lstStyle/>
          <a:p>
            <a:br>
              <a:rPr lang="en-US" sz="2400" kern="1200" dirty="0">
                <a:solidFill>
                  <a:schemeClr val="tx1"/>
                </a:solidFill>
                <a:latin typeface="Berlin Sans FB" panose="020E0602020502020306" pitchFamily="34" charset="0"/>
              </a:rPr>
            </a:br>
            <a:r>
              <a:rPr lang="en-US" sz="2400" kern="1200" dirty="0">
                <a:solidFill>
                  <a:schemeClr val="tx1"/>
                </a:solidFill>
                <a:latin typeface="Berlin Sans FB" panose="020E0602020502020306" pitchFamily="34" charset="0"/>
              </a:rPr>
              <a:t> </a:t>
            </a:r>
            <a:r>
              <a:rPr lang="en-US" sz="2800" kern="1200" dirty="0">
                <a:solidFill>
                  <a:schemeClr val="tx1"/>
                </a:solidFill>
                <a:latin typeface="Aharoni" panose="02010803020104030203" pitchFamily="2" charset="-79"/>
                <a:cs typeface="Aharoni" panose="02010803020104030203" pitchFamily="2" charset="-79"/>
              </a:rPr>
              <a:t>research scientist, biologist, chemist</a:t>
            </a:r>
          </a:p>
        </p:txBody>
      </p:sp>
      <p:pic>
        <p:nvPicPr>
          <p:cNvPr id="9" name="Graphic 8" descr="Scientist">
            <a:extLst>
              <a:ext uri="{FF2B5EF4-FFF2-40B4-BE49-F238E27FC236}">
                <a16:creationId xmlns:a16="http://schemas.microsoft.com/office/drawing/2014/main" id="{1DC16C3B-5C48-4CB0-8EB6-B5736D01A3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52167" y="499970"/>
            <a:ext cx="3876165" cy="3876165"/>
          </a:xfrm>
          <a:prstGeom prst="rect">
            <a:avLst/>
          </a:prstGeom>
        </p:spPr>
      </p:pic>
      <p:pic>
        <p:nvPicPr>
          <p:cNvPr id="6" name="Picture 5">
            <a:extLst>
              <a:ext uri="{FF2B5EF4-FFF2-40B4-BE49-F238E27FC236}">
                <a16:creationId xmlns:a16="http://schemas.microsoft.com/office/drawing/2014/main" id="{F2332B6B-4D7C-4D1B-A80F-F6DD6111CFAB}"/>
              </a:ext>
            </a:extLst>
          </p:cNvPr>
          <p:cNvPicPr>
            <a:picLocks noChangeAspect="1"/>
          </p:cNvPicPr>
          <p:nvPr/>
        </p:nvPicPr>
        <p:blipFill>
          <a:blip r:embed="rId5"/>
          <a:stretch>
            <a:fillRect/>
          </a:stretch>
        </p:blipFill>
        <p:spPr>
          <a:xfrm rot="11314173">
            <a:off x="-2771800" y="-675375"/>
            <a:ext cx="5543601" cy="7462158"/>
          </a:xfrm>
          <a:prstGeom prst="rect">
            <a:avLst/>
          </a:prstGeom>
        </p:spPr>
      </p:pic>
      <p:sp>
        <p:nvSpPr>
          <p:cNvPr id="10" name="TextBox 9">
            <a:extLst>
              <a:ext uri="{FF2B5EF4-FFF2-40B4-BE49-F238E27FC236}">
                <a16:creationId xmlns:a16="http://schemas.microsoft.com/office/drawing/2014/main" id="{F33ED061-A62A-4149-A2A7-17FA2C0DC023}"/>
              </a:ext>
            </a:extLst>
          </p:cNvPr>
          <p:cNvSpPr txBox="1"/>
          <p:nvPr/>
        </p:nvSpPr>
        <p:spPr>
          <a:xfrm>
            <a:off x="2217683" y="4643979"/>
            <a:ext cx="9764110" cy="954107"/>
          </a:xfrm>
          <a:prstGeom prst="rect">
            <a:avLst/>
          </a:prstGeom>
          <a:noFill/>
        </p:spPr>
        <p:txBody>
          <a:bodyPr wrap="square" rtlCol="0">
            <a:spAutoFit/>
          </a:bodyPr>
          <a:lstStyle/>
          <a:p>
            <a:pPr algn="ctr"/>
            <a:r>
              <a:rPr lang="en-CA" sz="2800" dirty="0">
                <a:latin typeface="Aharoni" panose="02010803020104030203" pitchFamily="2" charset="-79"/>
                <a:cs typeface="Aharoni" panose="02010803020104030203" pitchFamily="2" charset="-79"/>
              </a:rPr>
              <a:t>horticulturalist, biochemist, agriculture technician,          biological technician</a:t>
            </a:r>
          </a:p>
        </p:txBody>
      </p:sp>
      <p:sp>
        <p:nvSpPr>
          <p:cNvPr id="3" name="TextBox 2">
            <a:extLst>
              <a:ext uri="{FF2B5EF4-FFF2-40B4-BE49-F238E27FC236}">
                <a16:creationId xmlns:a16="http://schemas.microsoft.com/office/drawing/2014/main" id="{5A46D43F-AD5A-43B6-A3F2-CFDE6C4419FC}"/>
              </a:ext>
            </a:extLst>
          </p:cNvPr>
          <p:cNvSpPr txBox="1"/>
          <p:nvPr/>
        </p:nvSpPr>
        <p:spPr>
          <a:xfrm>
            <a:off x="5938345" y="1178590"/>
            <a:ext cx="5165834" cy="707886"/>
          </a:xfrm>
          <a:prstGeom prst="rect">
            <a:avLst/>
          </a:prstGeom>
          <a:noFill/>
        </p:spPr>
        <p:txBody>
          <a:bodyPr wrap="square" rtlCol="0">
            <a:spAutoFit/>
          </a:bodyPr>
          <a:lstStyle/>
          <a:p>
            <a:r>
              <a:rPr lang="en-CA" sz="4000" b="1" i="1" dirty="0">
                <a:solidFill>
                  <a:schemeClr val="accent6"/>
                </a:solidFill>
                <a:latin typeface="Aharoni" panose="02010803020104030203" pitchFamily="2" charset="-79"/>
                <a:cs typeface="Aharoni" panose="02010803020104030203" pitchFamily="2" charset="-79"/>
              </a:rPr>
              <a:t>Biological Science</a:t>
            </a:r>
          </a:p>
        </p:txBody>
      </p:sp>
      <p:sp>
        <p:nvSpPr>
          <p:cNvPr id="4" name="TextBox 3">
            <a:extLst>
              <a:ext uri="{FF2B5EF4-FFF2-40B4-BE49-F238E27FC236}">
                <a16:creationId xmlns:a16="http://schemas.microsoft.com/office/drawing/2014/main" id="{BA1AE5EA-A579-473C-B76F-7CFD9C5C44D7}"/>
              </a:ext>
            </a:extLst>
          </p:cNvPr>
          <p:cNvSpPr txBox="1"/>
          <p:nvPr/>
        </p:nvSpPr>
        <p:spPr>
          <a:xfrm>
            <a:off x="5922580" y="3763787"/>
            <a:ext cx="3400290" cy="707886"/>
          </a:xfrm>
          <a:prstGeom prst="rect">
            <a:avLst/>
          </a:prstGeom>
          <a:noFill/>
        </p:spPr>
        <p:txBody>
          <a:bodyPr wrap="none" rtlCol="0">
            <a:spAutoFit/>
          </a:bodyPr>
          <a:lstStyle/>
          <a:p>
            <a:r>
              <a:rPr lang="en-CA" sz="4000" b="1" i="1" dirty="0">
                <a:solidFill>
                  <a:schemeClr val="accent1"/>
                </a:solidFill>
                <a:latin typeface="Aharoni" panose="02010803020104030203" pitchFamily="2" charset="-79"/>
                <a:cs typeface="Aharoni" panose="02010803020104030203" pitchFamily="2" charset="-79"/>
              </a:rPr>
              <a:t>Microbiology</a:t>
            </a:r>
          </a:p>
        </p:txBody>
      </p:sp>
    </p:spTree>
    <p:extLst>
      <p:ext uri="{BB962C8B-B14F-4D97-AF65-F5344CB8AC3E}">
        <p14:creationId xmlns:p14="http://schemas.microsoft.com/office/powerpoint/2010/main" val="284782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10AA68-CC4F-401E-99D1-62E376937742}"/>
              </a:ext>
            </a:extLst>
          </p:cNvPr>
          <p:cNvSpPr>
            <a:spLocks noGrp="1"/>
          </p:cNvSpPr>
          <p:nvPr>
            <p:ph idx="1"/>
          </p:nvPr>
        </p:nvSpPr>
        <p:spPr>
          <a:xfrm>
            <a:off x="2343805" y="1869787"/>
            <a:ext cx="6396260" cy="1379355"/>
          </a:xfrm>
        </p:spPr>
        <p:txBody>
          <a:bodyPr>
            <a:noAutofit/>
          </a:bodyPr>
          <a:lstStyle/>
          <a:p>
            <a:pPr marL="0" indent="0" algn="ctr">
              <a:buNone/>
            </a:pPr>
            <a:r>
              <a:rPr lang="en-CA" dirty="0">
                <a:latin typeface="Aharoni" panose="02010803020104030203" pitchFamily="2" charset="-79"/>
                <a:cs typeface="Aharoni" panose="02010803020104030203" pitchFamily="2" charset="-79"/>
              </a:rPr>
              <a:t>Environmental protection, food safety, medical devices, alternative energy production, agriculture equipment</a:t>
            </a:r>
          </a:p>
        </p:txBody>
      </p:sp>
      <p:pic>
        <p:nvPicPr>
          <p:cNvPr id="4" name="Picture 3">
            <a:extLst>
              <a:ext uri="{FF2B5EF4-FFF2-40B4-BE49-F238E27FC236}">
                <a16:creationId xmlns:a16="http://schemas.microsoft.com/office/drawing/2014/main" id="{6CB8F700-7CCB-43A7-BC71-651F21ECD909}"/>
              </a:ext>
            </a:extLst>
          </p:cNvPr>
          <p:cNvPicPr>
            <a:picLocks noChangeAspect="1"/>
          </p:cNvPicPr>
          <p:nvPr/>
        </p:nvPicPr>
        <p:blipFill>
          <a:blip r:embed="rId3"/>
          <a:stretch>
            <a:fillRect/>
          </a:stretch>
        </p:blipFill>
        <p:spPr>
          <a:xfrm>
            <a:off x="8166784" y="0"/>
            <a:ext cx="5543601" cy="6858000"/>
          </a:xfrm>
          <a:prstGeom prst="rect">
            <a:avLst/>
          </a:prstGeom>
        </p:spPr>
      </p:pic>
      <p:sp>
        <p:nvSpPr>
          <p:cNvPr id="9" name="TextBox 8">
            <a:extLst>
              <a:ext uri="{FF2B5EF4-FFF2-40B4-BE49-F238E27FC236}">
                <a16:creationId xmlns:a16="http://schemas.microsoft.com/office/drawing/2014/main" id="{E6B353F1-FCD1-43A5-9037-8EA43F4307CA}"/>
              </a:ext>
            </a:extLst>
          </p:cNvPr>
          <p:cNvSpPr txBox="1"/>
          <p:nvPr/>
        </p:nvSpPr>
        <p:spPr>
          <a:xfrm>
            <a:off x="1474132" y="5359142"/>
            <a:ext cx="8135607" cy="954107"/>
          </a:xfrm>
          <a:prstGeom prst="rect">
            <a:avLst/>
          </a:prstGeom>
          <a:noFill/>
        </p:spPr>
        <p:txBody>
          <a:bodyPr wrap="square" rtlCol="0">
            <a:spAutoFit/>
          </a:bodyPr>
          <a:lstStyle/>
          <a:p>
            <a:pPr algn="ctr"/>
            <a:r>
              <a:rPr lang="en-CA" dirty="0">
                <a:latin typeface="Berlin Sans FB" panose="020E0602020502020306" pitchFamily="34" charset="0"/>
              </a:rPr>
              <a:t> </a:t>
            </a:r>
            <a:r>
              <a:rPr lang="en-CA" sz="2800" dirty="0">
                <a:latin typeface="Aharoni" panose="02010803020104030203" pitchFamily="2" charset="-79"/>
                <a:cs typeface="Aharoni" panose="02010803020104030203" pitchFamily="2" charset="-79"/>
              </a:rPr>
              <a:t>environmental chemistry and </a:t>
            </a:r>
          </a:p>
          <a:p>
            <a:pPr algn="ctr"/>
            <a:r>
              <a:rPr lang="en-CA" sz="2800" dirty="0">
                <a:latin typeface="Aharoni" panose="02010803020104030203" pitchFamily="2" charset="-79"/>
                <a:cs typeface="Aharoni" panose="02010803020104030203" pitchFamily="2" charset="-79"/>
              </a:rPr>
              <a:t>biogeochemistry, environmental manager</a:t>
            </a:r>
          </a:p>
        </p:txBody>
      </p:sp>
      <p:pic>
        <p:nvPicPr>
          <p:cNvPr id="11" name="Picture 10">
            <a:extLst>
              <a:ext uri="{FF2B5EF4-FFF2-40B4-BE49-F238E27FC236}">
                <a16:creationId xmlns:a16="http://schemas.microsoft.com/office/drawing/2014/main" id="{88FBCD69-4076-466A-B938-C57490FF9C71}"/>
              </a:ext>
            </a:extLst>
          </p:cNvPr>
          <p:cNvPicPr>
            <a:picLocks noChangeAspect="1"/>
          </p:cNvPicPr>
          <p:nvPr/>
        </p:nvPicPr>
        <p:blipFill>
          <a:blip r:embed="rId4" cstate="print">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rot="20929141">
            <a:off x="134827" y="3423550"/>
            <a:ext cx="2514600" cy="2514600"/>
          </a:xfrm>
          <a:prstGeom prst="rect">
            <a:avLst/>
          </a:prstGeom>
          <a:ln>
            <a:noFill/>
          </a:ln>
          <a:effectLst>
            <a:softEdge rad="112500"/>
          </a:effectLst>
        </p:spPr>
      </p:pic>
      <p:sp>
        <p:nvSpPr>
          <p:cNvPr id="2" name="TextBox 1">
            <a:extLst>
              <a:ext uri="{FF2B5EF4-FFF2-40B4-BE49-F238E27FC236}">
                <a16:creationId xmlns:a16="http://schemas.microsoft.com/office/drawing/2014/main" id="{06450E84-0D65-4C0F-8528-54C999C78A27}"/>
              </a:ext>
            </a:extLst>
          </p:cNvPr>
          <p:cNvSpPr txBox="1"/>
          <p:nvPr/>
        </p:nvSpPr>
        <p:spPr>
          <a:xfrm>
            <a:off x="3000744" y="4326907"/>
            <a:ext cx="7264079" cy="707886"/>
          </a:xfrm>
          <a:prstGeom prst="rect">
            <a:avLst/>
          </a:prstGeom>
          <a:noFill/>
        </p:spPr>
        <p:txBody>
          <a:bodyPr wrap="square" rtlCol="0">
            <a:spAutoFit/>
          </a:bodyPr>
          <a:lstStyle/>
          <a:p>
            <a:r>
              <a:rPr lang="en-CA" sz="4000" b="1" i="1" dirty="0">
                <a:solidFill>
                  <a:schemeClr val="accent4">
                    <a:lumMod val="75000"/>
                  </a:schemeClr>
                </a:solidFill>
                <a:latin typeface="Aharoni" panose="02010803020104030203" pitchFamily="2" charset="-79"/>
                <a:cs typeface="Aharoni" panose="02010803020104030203" pitchFamily="2" charset="-79"/>
              </a:rPr>
              <a:t>Environmental</a:t>
            </a:r>
            <a:r>
              <a:rPr lang="en-CA" sz="4000" b="1" i="1" dirty="0">
                <a:latin typeface="Aharoni" panose="02010803020104030203" pitchFamily="2" charset="-79"/>
                <a:cs typeface="Aharoni" panose="02010803020104030203" pitchFamily="2" charset="-79"/>
              </a:rPr>
              <a:t> </a:t>
            </a:r>
            <a:r>
              <a:rPr lang="en-CA" sz="4000" b="1" i="1" dirty="0">
                <a:solidFill>
                  <a:schemeClr val="accent4">
                    <a:lumMod val="75000"/>
                  </a:schemeClr>
                </a:solidFill>
                <a:latin typeface="Aharoni" panose="02010803020104030203" pitchFamily="2" charset="-79"/>
                <a:cs typeface="Aharoni" panose="02010803020104030203" pitchFamily="2" charset="-79"/>
              </a:rPr>
              <a:t>Science</a:t>
            </a:r>
          </a:p>
        </p:txBody>
      </p:sp>
      <p:sp>
        <p:nvSpPr>
          <p:cNvPr id="5" name="TextBox 4">
            <a:extLst>
              <a:ext uri="{FF2B5EF4-FFF2-40B4-BE49-F238E27FC236}">
                <a16:creationId xmlns:a16="http://schemas.microsoft.com/office/drawing/2014/main" id="{D71487E0-CF7B-40C8-8302-76E7ABDF8A4F}"/>
              </a:ext>
            </a:extLst>
          </p:cNvPr>
          <p:cNvSpPr txBox="1"/>
          <p:nvPr/>
        </p:nvSpPr>
        <p:spPr>
          <a:xfrm>
            <a:off x="1474132" y="629362"/>
            <a:ext cx="5944272" cy="732092"/>
          </a:xfrm>
          <a:prstGeom prst="rect">
            <a:avLst/>
          </a:prstGeom>
          <a:noFill/>
        </p:spPr>
        <p:txBody>
          <a:bodyPr wrap="square" rtlCol="0">
            <a:spAutoFit/>
          </a:bodyPr>
          <a:lstStyle/>
          <a:p>
            <a:r>
              <a:rPr lang="en-CA" sz="4000" b="1" i="1" dirty="0">
                <a:solidFill>
                  <a:schemeClr val="accent6">
                    <a:lumMod val="50000"/>
                  </a:schemeClr>
                </a:solidFill>
                <a:latin typeface="Aharoni" panose="02010803020104030203" pitchFamily="2" charset="-79"/>
                <a:cs typeface="Aharoni" panose="02010803020104030203" pitchFamily="2" charset="-79"/>
              </a:rPr>
              <a:t>Biosystems Engineering</a:t>
            </a:r>
          </a:p>
        </p:txBody>
      </p:sp>
    </p:spTree>
    <p:extLst>
      <p:ext uri="{BB962C8B-B14F-4D97-AF65-F5344CB8AC3E}">
        <p14:creationId xmlns:p14="http://schemas.microsoft.com/office/powerpoint/2010/main" val="1915808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7DA6259-F1ED-4C80-BCA4-FCCDE2210A0B}"/>
              </a:ext>
            </a:extLst>
          </p:cNvPr>
          <p:cNvPicPr>
            <a:picLocks noChangeAspect="1"/>
          </p:cNvPicPr>
          <p:nvPr/>
        </p:nvPicPr>
        <p:blipFill>
          <a:blip r:embed="rId3"/>
          <a:stretch>
            <a:fillRect/>
          </a:stretch>
        </p:blipFill>
        <p:spPr>
          <a:xfrm rot="21011574">
            <a:off x="-1923251" y="-222864"/>
            <a:ext cx="6473622" cy="7473339"/>
          </a:xfrm>
          <a:prstGeom prst="rect">
            <a:avLst/>
          </a:prstGeom>
        </p:spPr>
      </p:pic>
      <p:sp>
        <p:nvSpPr>
          <p:cNvPr id="7" name="TextBox 6">
            <a:extLst>
              <a:ext uri="{FF2B5EF4-FFF2-40B4-BE49-F238E27FC236}">
                <a16:creationId xmlns:a16="http://schemas.microsoft.com/office/drawing/2014/main" id="{E57D7026-B294-4D5B-ABB8-E3CA9287D456}"/>
              </a:ext>
            </a:extLst>
          </p:cNvPr>
          <p:cNvSpPr txBox="1"/>
          <p:nvPr/>
        </p:nvSpPr>
        <p:spPr>
          <a:xfrm>
            <a:off x="2454886" y="1812982"/>
            <a:ext cx="9195145" cy="954107"/>
          </a:xfrm>
          <a:prstGeom prst="rect">
            <a:avLst/>
          </a:prstGeom>
          <a:noFill/>
        </p:spPr>
        <p:txBody>
          <a:bodyPr wrap="none" rtlCol="0">
            <a:spAutoFit/>
          </a:bodyPr>
          <a:lstStyle/>
          <a:p>
            <a:pPr algn="ctr"/>
            <a:r>
              <a:rPr lang="en-CA" sz="2800" dirty="0">
                <a:latin typeface="Aharoni" panose="02010803020104030203" pitchFamily="2" charset="-79"/>
                <a:cs typeface="Aharoni" panose="02010803020104030203" pitchFamily="2" charset="-79"/>
              </a:rPr>
              <a:t>careers with grain companies, government agencies, </a:t>
            </a:r>
          </a:p>
          <a:p>
            <a:pPr algn="ctr"/>
            <a:r>
              <a:rPr lang="en-CA" sz="2800" dirty="0">
                <a:latin typeface="Aharoni" panose="02010803020104030203" pitchFamily="2" charset="-79"/>
                <a:cs typeface="Aharoni" panose="02010803020104030203" pitchFamily="2" charset="-79"/>
              </a:rPr>
              <a:t>banks and credit unions and agriculture dealers</a:t>
            </a:r>
          </a:p>
        </p:txBody>
      </p:sp>
      <p:sp>
        <p:nvSpPr>
          <p:cNvPr id="9" name="TextBox 8">
            <a:extLst>
              <a:ext uri="{FF2B5EF4-FFF2-40B4-BE49-F238E27FC236}">
                <a16:creationId xmlns:a16="http://schemas.microsoft.com/office/drawing/2014/main" id="{7435FA22-A6C1-4ECD-801C-43AA791699EB}"/>
              </a:ext>
            </a:extLst>
          </p:cNvPr>
          <p:cNvSpPr txBox="1"/>
          <p:nvPr/>
        </p:nvSpPr>
        <p:spPr>
          <a:xfrm>
            <a:off x="3384764" y="4603861"/>
            <a:ext cx="7162802" cy="1815882"/>
          </a:xfrm>
          <a:prstGeom prst="rect">
            <a:avLst/>
          </a:prstGeom>
          <a:noFill/>
        </p:spPr>
        <p:txBody>
          <a:bodyPr wrap="square" rtlCol="0">
            <a:spAutoFit/>
          </a:bodyPr>
          <a:lstStyle/>
          <a:p>
            <a:pPr algn="ctr"/>
            <a:r>
              <a:rPr lang="en-CA" dirty="0">
                <a:latin typeface="Berlin Sans FB" panose="020E0602020502020306" pitchFamily="34" charset="0"/>
              </a:rPr>
              <a:t>	</a:t>
            </a:r>
            <a:r>
              <a:rPr lang="en-CA" sz="2800" dirty="0">
                <a:latin typeface="Aharoni" panose="02010803020104030203" pitchFamily="2" charset="-79"/>
                <a:cs typeface="Aharoni" panose="02010803020104030203" pitchFamily="2" charset="-79"/>
              </a:rPr>
              <a:t>food chemistry and microbiology, product development, consulting,       	research, nutrition, quality control and inspection</a:t>
            </a:r>
          </a:p>
        </p:txBody>
      </p:sp>
      <p:sp>
        <p:nvSpPr>
          <p:cNvPr id="2" name="TextBox 1">
            <a:extLst>
              <a:ext uri="{FF2B5EF4-FFF2-40B4-BE49-F238E27FC236}">
                <a16:creationId xmlns:a16="http://schemas.microsoft.com/office/drawing/2014/main" id="{B4F919BC-FD21-46DC-B6D0-59B229F7B287}"/>
              </a:ext>
            </a:extLst>
          </p:cNvPr>
          <p:cNvSpPr txBox="1"/>
          <p:nvPr/>
        </p:nvSpPr>
        <p:spPr>
          <a:xfrm flipH="1">
            <a:off x="4971393" y="734886"/>
            <a:ext cx="3515710" cy="707886"/>
          </a:xfrm>
          <a:prstGeom prst="rect">
            <a:avLst/>
          </a:prstGeom>
          <a:noFill/>
        </p:spPr>
        <p:txBody>
          <a:bodyPr wrap="square" rtlCol="0">
            <a:spAutoFit/>
          </a:bodyPr>
          <a:lstStyle/>
          <a:p>
            <a:r>
              <a:rPr lang="en-CA" sz="4000" b="1" i="1" dirty="0">
                <a:solidFill>
                  <a:srgbClr val="C00000"/>
                </a:solidFill>
                <a:latin typeface="Aharoni" panose="02010803020104030203" pitchFamily="2" charset="-79"/>
                <a:cs typeface="Aharoni" panose="02010803020104030203" pitchFamily="2" charset="-79"/>
              </a:rPr>
              <a:t>Agribusiness</a:t>
            </a:r>
          </a:p>
        </p:txBody>
      </p:sp>
      <p:sp>
        <p:nvSpPr>
          <p:cNvPr id="3" name="TextBox 2">
            <a:extLst>
              <a:ext uri="{FF2B5EF4-FFF2-40B4-BE49-F238E27FC236}">
                <a16:creationId xmlns:a16="http://schemas.microsoft.com/office/drawing/2014/main" id="{7F431FBC-3555-48D1-AB37-2958853AA08C}"/>
              </a:ext>
            </a:extLst>
          </p:cNvPr>
          <p:cNvSpPr txBox="1"/>
          <p:nvPr/>
        </p:nvSpPr>
        <p:spPr>
          <a:xfrm>
            <a:off x="5533696" y="3621402"/>
            <a:ext cx="4367049" cy="707886"/>
          </a:xfrm>
          <a:prstGeom prst="rect">
            <a:avLst/>
          </a:prstGeom>
          <a:noFill/>
        </p:spPr>
        <p:txBody>
          <a:bodyPr wrap="square" rtlCol="0">
            <a:spAutoFit/>
          </a:bodyPr>
          <a:lstStyle/>
          <a:p>
            <a:r>
              <a:rPr lang="en-CA" sz="4000" b="1" i="1" dirty="0">
                <a:solidFill>
                  <a:srgbClr val="0070C0"/>
                </a:solidFill>
                <a:latin typeface="Aharoni" panose="02010803020104030203" pitchFamily="2" charset="-79"/>
                <a:cs typeface="Aharoni" panose="02010803020104030203" pitchFamily="2" charset="-79"/>
              </a:rPr>
              <a:t>Food</a:t>
            </a:r>
            <a:r>
              <a:rPr lang="en-CA" dirty="0">
                <a:solidFill>
                  <a:srgbClr val="0070C0"/>
                </a:solidFill>
              </a:rPr>
              <a:t>   </a:t>
            </a:r>
            <a:r>
              <a:rPr lang="en-CA" sz="4000" b="1" i="1" dirty="0">
                <a:solidFill>
                  <a:srgbClr val="0070C0"/>
                </a:solidFill>
                <a:latin typeface="Aharoni" panose="02010803020104030203" pitchFamily="2" charset="-79"/>
                <a:cs typeface="Aharoni" panose="02010803020104030203" pitchFamily="2" charset="-79"/>
              </a:rPr>
              <a:t>Sciences</a:t>
            </a:r>
          </a:p>
        </p:txBody>
      </p:sp>
    </p:spTree>
    <p:extLst>
      <p:ext uri="{BB962C8B-B14F-4D97-AF65-F5344CB8AC3E}">
        <p14:creationId xmlns:p14="http://schemas.microsoft.com/office/powerpoint/2010/main" val="2362444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2D1DF1-05D6-4270-BED1-4BB0EB0674FE}"/>
              </a:ext>
            </a:extLst>
          </p:cNvPr>
          <p:cNvPicPr>
            <a:picLocks noChangeAspect="1"/>
          </p:cNvPicPr>
          <p:nvPr/>
        </p:nvPicPr>
        <p:blipFill>
          <a:blip r:embed="rId3"/>
          <a:stretch>
            <a:fillRect/>
          </a:stretch>
        </p:blipFill>
        <p:spPr>
          <a:xfrm>
            <a:off x="6927119" y="0"/>
            <a:ext cx="5543601" cy="6858000"/>
          </a:xfrm>
          <a:prstGeom prst="rect">
            <a:avLst/>
          </a:prstGeom>
        </p:spPr>
      </p:pic>
      <p:sp>
        <p:nvSpPr>
          <p:cNvPr id="7" name="TextBox 6">
            <a:extLst>
              <a:ext uri="{FF2B5EF4-FFF2-40B4-BE49-F238E27FC236}">
                <a16:creationId xmlns:a16="http://schemas.microsoft.com/office/drawing/2014/main" id="{17151369-AC8C-49B6-AB22-DABCA923F184}"/>
              </a:ext>
            </a:extLst>
          </p:cNvPr>
          <p:cNvSpPr txBox="1"/>
          <p:nvPr/>
        </p:nvSpPr>
        <p:spPr>
          <a:xfrm>
            <a:off x="341587" y="4178239"/>
            <a:ext cx="7688316" cy="1569660"/>
          </a:xfrm>
          <a:prstGeom prst="rect">
            <a:avLst/>
          </a:prstGeom>
          <a:noFill/>
        </p:spPr>
        <p:txBody>
          <a:bodyPr wrap="square" rtlCol="0">
            <a:spAutoFit/>
          </a:bodyPr>
          <a:lstStyle/>
          <a:p>
            <a:pPr algn="ctr"/>
            <a:r>
              <a:rPr lang="en-CA" sz="2400" dirty="0">
                <a:solidFill>
                  <a:srgbClr val="002060"/>
                </a:solidFill>
                <a:effectLst/>
                <a:latin typeface="Aharoni" panose="02010803020104030203" pitchFamily="2" charset="-79"/>
                <a:ea typeface="Calibri" panose="020F0502020204030204" pitchFamily="34" charset="0"/>
                <a:cs typeface="Aharoni" panose="02010803020104030203" pitchFamily="2" charset="-79"/>
              </a:rPr>
              <a:t>As in most industries, there are also career opportunities for managers, supervisors, HR and training consultants, marketing and communications and many other positions in these companies</a:t>
            </a:r>
            <a:r>
              <a:rPr lang="en-CA" sz="2400" dirty="0">
                <a:solidFill>
                  <a:srgbClr val="000000"/>
                </a:solidFill>
                <a:effectLst/>
                <a:latin typeface="Aharoni" panose="02010803020104030203" pitchFamily="2" charset="-79"/>
                <a:ea typeface="Calibri" panose="020F0502020204030204" pitchFamily="34" charset="0"/>
                <a:cs typeface="Aharoni" panose="02010803020104030203" pitchFamily="2" charset="-79"/>
              </a:rPr>
              <a:t>.</a:t>
            </a:r>
            <a:endParaRPr lang="en-CA" sz="2400" dirty="0">
              <a:effectLst/>
              <a:latin typeface="Aharoni" panose="02010803020104030203" pitchFamily="2" charset="-79"/>
              <a:ea typeface="Calibri" panose="020F0502020204030204" pitchFamily="34" charset="0"/>
              <a:cs typeface="Aharoni" panose="02010803020104030203" pitchFamily="2" charset="-79"/>
            </a:endParaRPr>
          </a:p>
        </p:txBody>
      </p:sp>
      <p:sp>
        <p:nvSpPr>
          <p:cNvPr id="2" name="TextBox 1">
            <a:extLst>
              <a:ext uri="{FF2B5EF4-FFF2-40B4-BE49-F238E27FC236}">
                <a16:creationId xmlns:a16="http://schemas.microsoft.com/office/drawing/2014/main" id="{EA4BDD37-AC08-4BCB-84C5-8D033FFCD6E4}"/>
              </a:ext>
            </a:extLst>
          </p:cNvPr>
          <p:cNvSpPr txBox="1"/>
          <p:nvPr/>
        </p:nvSpPr>
        <p:spPr>
          <a:xfrm>
            <a:off x="1986455" y="695384"/>
            <a:ext cx="4418197" cy="707886"/>
          </a:xfrm>
          <a:prstGeom prst="rect">
            <a:avLst/>
          </a:prstGeom>
          <a:noFill/>
        </p:spPr>
        <p:txBody>
          <a:bodyPr wrap="none" rtlCol="0">
            <a:spAutoFit/>
          </a:bodyPr>
          <a:lstStyle/>
          <a:p>
            <a:r>
              <a:rPr lang="en-CA" sz="4000" b="1" i="1" dirty="0">
                <a:solidFill>
                  <a:schemeClr val="accent2">
                    <a:lumMod val="75000"/>
                  </a:schemeClr>
                </a:solidFill>
                <a:latin typeface="Aharoni" panose="02010803020104030203" pitchFamily="2" charset="-79"/>
                <a:cs typeface="Aharoni" panose="02010803020104030203" pitchFamily="2" charset="-79"/>
              </a:rPr>
              <a:t>Computer</a:t>
            </a:r>
            <a:r>
              <a:rPr lang="en-CA" dirty="0">
                <a:solidFill>
                  <a:schemeClr val="accent2">
                    <a:lumMod val="75000"/>
                  </a:schemeClr>
                </a:solidFill>
              </a:rPr>
              <a:t>  </a:t>
            </a:r>
            <a:r>
              <a:rPr lang="en-CA" sz="4000" b="1" i="1" dirty="0">
                <a:solidFill>
                  <a:schemeClr val="accent2">
                    <a:lumMod val="75000"/>
                  </a:schemeClr>
                </a:solidFill>
                <a:latin typeface="Aharoni" panose="02010803020104030203" pitchFamily="2" charset="-79"/>
                <a:cs typeface="Aharoni" panose="02010803020104030203" pitchFamily="2" charset="-79"/>
              </a:rPr>
              <a:t>Science</a:t>
            </a:r>
          </a:p>
        </p:txBody>
      </p:sp>
      <p:sp>
        <p:nvSpPr>
          <p:cNvPr id="5" name="TextBox 4">
            <a:extLst>
              <a:ext uri="{FF2B5EF4-FFF2-40B4-BE49-F238E27FC236}">
                <a16:creationId xmlns:a16="http://schemas.microsoft.com/office/drawing/2014/main" id="{317964C7-FB42-4354-949D-52FCABA25D6E}"/>
              </a:ext>
            </a:extLst>
          </p:cNvPr>
          <p:cNvSpPr txBox="1"/>
          <p:nvPr/>
        </p:nvSpPr>
        <p:spPr>
          <a:xfrm>
            <a:off x="63062" y="1619766"/>
            <a:ext cx="7588469" cy="2246769"/>
          </a:xfrm>
          <a:prstGeom prst="rect">
            <a:avLst/>
          </a:prstGeom>
          <a:noFill/>
        </p:spPr>
        <p:txBody>
          <a:bodyPr wrap="square" rtlCol="0">
            <a:spAutoFit/>
          </a:bodyPr>
          <a:lstStyle/>
          <a:p>
            <a:pPr algn="ctr"/>
            <a:r>
              <a:rPr lang="en-CA" sz="2800" dirty="0">
                <a:latin typeface="Aharoni" panose="02010803020104030203" pitchFamily="2" charset="-79"/>
                <a:cs typeface="Aharoni" panose="02010803020104030203" pitchFamily="2" charset="-79"/>
              </a:rPr>
              <a:t>Information system analysts, software developers, research scientists, big data, finance, digital technology for healthcare, artificial intelligence, robotics and nanotechnologies, virtual reality techs</a:t>
            </a:r>
            <a:endParaRPr lang="en-CA" dirty="0"/>
          </a:p>
        </p:txBody>
      </p:sp>
    </p:spTree>
    <p:extLst>
      <p:ext uri="{BB962C8B-B14F-4D97-AF65-F5344CB8AC3E}">
        <p14:creationId xmlns:p14="http://schemas.microsoft.com/office/powerpoint/2010/main" val="368045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ext&#10;&#10;Description automatically generated">
            <a:extLst>
              <a:ext uri="{FF2B5EF4-FFF2-40B4-BE49-F238E27FC236}">
                <a16:creationId xmlns:a16="http://schemas.microsoft.com/office/drawing/2014/main" id="{D8E44FFE-0823-495D-BBF7-FD0A939746A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51777" y="1253330"/>
            <a:ext cx="5830371" cy="5014119"/>
          </a:xfrm>
        </p:spPr>
      </p:pic>
    </p:spTree>
    <p:extLst>
      <p:ext uri="{BB962C8B-B14F-4D97-AF65-F5344CB8AC3E}">
        <p14:creationId xmlns:p14="http://schemas.microsoft.com/office/powerpoint/2010/main" val="31035950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sign&#10;&#10;Description automatically generated">
            <a:extLst>
              <a:ext uri="{FF2B5EF4-FFF2-40B4-BE49-F238E27FC236}">
                <a16:creationId xmlns:a16="http://schemas.microsoft.com/office/drawing/2014/main" id="{21FE238F-606A-464E-830B-A7C636C957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7041" y="690542"/>
            <a:ext cx="5857918" cy="5476915"/>
          </a:xfrm>
          <a:prstGeom prst="rect">
            <a:avLst/>
          </a:prstGeom>
        </p:spPr>
      </p:pic>
    </p:spTree>
    <p:extLst>
      <p:ext uri="{BB962C8B-B14F-4D97-AF65-F5344CB8AC3E}">
        <p14:creationId xmlns:p14="http://schemas.microsoft.com/office/powerpoint/2010/main" val="8337991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B14844C6-582E-4ECD-8B09-5AB1652342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8479" y="738168"/>
            <a:ext cx="5715042" cy="5381664"/>
          </a:xfrm>
          <a:prstGeom prst="rect">
            <a:avLst/>
          </a:prstGeom>
        </p:spPr>
      </p:pic>
      <p:pic>
        <p:nvPicPr>
          <p:cNvPr id="5" name="Picture 4" descr="A picture containing text, green, sign, painted&#10;&#10;Description automatically generated">
            <a:extLst>
              <a:ext uri="{FF2B5EF4-FFF2-40B4-BE49-F238E27FC236}">
                <a16:creationId xmlns:a16="http://schemas.microsoft.com/office/drawing/2014/main" id="{3BF702FC-C939-4055-8690-01B8B8BB25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1803" y="661967"/>
            <a:ext cx="5848393" cy="5534065"/>
          </a:xfrm>
          <a:prstGeom prst="rect">
            <a:avLst/>
          </a:prstGeom>
        </p:spPr>
      </p:pic>
    </p:spTree>
    <p:extLst>
      <p:ext uri="{BB962C8B-B14F-4D97-AF65-F5344CB8AC3E}">
        <p14:creationId xmlns:p14="http://schemas.microsoft.com/office/powerpoint/2010/main" val="13517136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4CFE34-F841-4E69-8A9B-43D55651684B}"/>
              </a:ext>
            </a:extLst>
          </p:cNvPr>
          <p:cNvPicPr>
            <a:picLocks noChangeAspect="1"/>
          </p:cNvPicPr>
          <p:nvPr/>
        </p:nvPicPr>
        <p:blipFill>
          <a:blip r:embed="rId3"/>
          <a:stretch>
            <a:fillRect/>
          </a:stretch>
        </p:blipFill>
        <p:spPr>
          <a:xfrm>
            <a:off x="2454584" y="0"/>
            <a:ext cx="7282832" cy="6858000"/>
          </a:xfrm>
          <a:prstGeom prst="rect">
            <a:avLst/>
          </a:prstGeom>
        </p:spPr>
      </p:pic>
    </p:spTree>
    <p:extLst>
      <p:ext uri="{BB962C8B-B14F-4D97-AF65-F5344CB8AC3E}">
        <p14:creationId xmlns:p14="http://schemas.microsoft.com/office/powerpoint/2010/main" val="32720470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2D4D31F-DE3A-4473-B6A4-D1945A8E1774}"/>
              </a:ext>
            </a:extLst>
          </p:cNvPr>
          <p:cNvSpPr txBox="1"/>
          <p:nvPr/>
        </p:nvSpPr>
        <p:spPr>
          <a:xfrm>
            <a:off x="714703" y="795130"/>
            <a:ext cx="10368456" cy="4483535"/>
          </a:xfrm>
          <a:prstGeom prst="rect">
            <a:avLst/>
          </a:prstGeom>
          <a:noFill/>
        </p:spPr>
        <p:txBody>
          <a:bodyPr wrap="square">
            <a:spAutoFit/>
          </a:bodyPr>
          <a:lstStyle/>
          <a:p>
            <a:pPr algn="ctr">
              <a:lnSpc>
                <a:spcPct val="107000"/>
              </a:lnSpc>
              <a:spcAft>
                <a:spcPts val="800"/>
              </a:spcAft>
            </a:pPr>
            <a:r>
              <a:rPr lang="en-CA" sz="6000" dirty="0">
                <a:solidFill>
                  <a:srgbClr val="7030A0"/>
                </a:solidFill>
                <a:effectLst/>
                <a:latin typeface="Aharoni" panose="02010803020104030203" pitchFamily="2" charset="-79"/>
                <a:ea typeface="Calibri" panose="020F0502020204030204" pitchFamily="34" charset="0"/>
                <a:cs typeface="Aharoni" panose="02010803020104030203" pitchFamily="2" charset="-79"/>
              </a:rPr>
              <a:t>bioscience (noun)</a:t>
            </a:r>
          </a:p>
          <a:p>
            <a:pPr algn="ctr">
              <a:lnSpc>
                <a:spcPct val="107000"/>
              </a:lnSpc>
              <a:spcAft>
                <a:spcPts val="800"/>
              </a:spcAft>
            </a:pPr>
            <a:r>
              <a:rPr lang="en-CA" sz="2800" dirty="0">
                <a:effectLst/>
                <a:latin typeface="Aharoni" panose="02010803020104030203" pitchFamily="2" charset="-79"/>
                <a:ea typeface="Calibri" panose="020F0502020204030204" pitchFamily="34" charset="0"/>
                <a:cs typeface="Times New Roman" panose="02020603050405020304" pitchFamily="18" charset="0"/>
              </a:rPr>
              <a:t>any of the areas of scientific study that relate to living things</a:t>
            </a:r>
          </a:p>
          <a:p>
            <a:pPr algn="ctr">
              <a:lnSpc>
                <a:spcPct val="107000"/>
              </a:lnSpc>
              <a:spcAft>
                <a:spcPts val="800"/>
              </a:spcAft>
            </a:pPr>
            <a:endParaRPr lang="en-CA" sz="2800" dirty="0">
              <a:latin typeface="Aharoni" panose="02010803020104030203" pitchFamily="2" charset="-79"/>
              <a:ea typeface="Calibri" panose="020F0502020204030204" pitchFamily="34" charset="0"/>
              <a:cs typeface="Times New Roman" panose="02020603050405020304" pitchFamily="18" charset="0"/>
            </a:endParaRPr>
          </a:p>
          <a:p>
            <a:pPr algn="ctr">
              <a:lnSpc>
                <a:spcPct val="107000"/>
              </a:lnSpc>
              <a:spcAft>
                <a:spcPts val="800"/>
              </a:spcAft>
            </a:pPr>
            <a:r>
              <a:rPr lang="en-CA" sz="3600" dirty="0">
                <a:solidFill>
                  <a:srgbClr val="FF0000"/>
                </a:solidFill>
                <a:effectLst/>
                <a:latin typeface="Aharoni" panose="02010803020104030203" pitchFamily="2" charset="-79"/>
                <a:ea typeface="Calibri" panose="020F0502020204030204" pitchFamily="34" charset="0"/>
                <a:cs typeface="Times New Roman" panose="02020603050405020304" pitchFamily="18" charset="0"/>
              </a:rPr>
              <a:t>Bioscience companies : </a:t>
            </a:r>
          </a:p>
          <a:p>
            <a:pPr>
              <a:lnSpc>
                <a:spcPct val="107000"/>
              </a:lnSpc>
              <a:spcAft>
                <a:spcPts val="800"/>
              </a:spcAft>
            </a:pPr>
            <a:r>
              <a:rPr lang="en-CA" sz="1800" dirty="0">
                <a:effectLst/>
                <a:latin typeface="Berlin Sans FB" panose="020E0602020502020306" pitchFamily="34" charset="0"/>
                <a:ea typeface="Calibri" panose="020F0502020204030204" pitchFamily="34" charset="0"/>
                <a:cs typeface="Times New Roman" panose="02020603050405020304" pitchFamily="18" charset="0"/>
              </a:rPr>
              <a:t> </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1800" dirty="0">
              <a:effectLst/>
              <a:latin typeface="Berlin Sans FB" panose="020E0602020502020306"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dirty="0">
              <a:latin typeface="Berlin Sans FB" panose="020E0602020502020306"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dirty="0">
                <a:effectLst/>
                <a:latin typeface="Berlin Sans FB" panose="020E0602020502020306" pitchFamily="34" charset="0"/>
                <a:ea typeface="Calibri" panose="020F0502020204030204" pitchFamily="34" charset="0"/>
                <a:cs typeface="Times New Roman" panose="02020603050405020304" pitchFamily="18" charset="0"/>
              </a:rPr>
              <a:t> </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DB7D5AD5-FB82-44AF-BCE4-43BF4302D75D}"/>
              </a:ext>
            </a:extLst>
          </p:cNvPr>
          <p:cNvSpPr txBox="1"/>
          <p:nvPr/>
        </p:nvSpPr>
        <p:spPr>
          <a:xfrm>
            <a:off x="2539117" y="4420832"/>
            <a:ext cx="6096000" cy="373500"/>
          </a:xfrm>
          <a:prstGeom prst="rect">
            <a:avLst/>
          </a:prstGeom>
          <a:noFill/>
        </p:spPr>
        <p:txBody>
          <a:bodyPr wrap="square">
            <a:spAutoFit/>
          </a:bodyPr>
          <a:lstStyle/>
          <a:p>
            <a:pPr marL="0" marR="0" lvl="0" indent="0" algn="ctr" defTabSz="457200" rtl="0" eaLnBrk="1" fontAlgn="auto" latinLnBrk="0" hangingPunct="1">
              <a:lnSpc>
                <a:spcPct val="107000"/>
              </a:lnSpc>
              <a:spcBef>
                <a:spcPts val="0"/>
              </a:spcBef>
              <a:spcAft>
                <a:spcPts val="80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Berlin Sans FB" panose="020E0602020502020306" pitchFamily="34" charset="0"/>
                <a:ea typeface="Calibri" panose="020F0502020204030204" pitchFamily="34" charset="0"/>
                <a:cs typeface="Times New Roman" panose="02020603050405020304" pitchFamily="18" charset="0"/>
              </a:rPr>
              <a:t> </a:t>
            </a:r>
            <a:endParaRPr kumimoji="0" lang="en-CA"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DAB13036-A7CD-48AB-8C86-8C688F204A7A}"/>
              </a:ext>
            </a:extLst>
          </p:cNvPr>
          <p:cNvSpPr txBox="1"/>
          <p:nvPr/>
        </p:nvSpPr>
        <p:spPr>
          <a:xfrm>
            <a:off x="622036" y="3936499"/>
            <a:ext cx="2332690" cy="523220"/>
          </a:xfrm>
          <a:prstGeom prst="rect">
            <a:avLst/>
          </a:prstGeom>
          <a:noFill/>
        </p:spPr>
        <p:txBody>
          <a:bodyPr wrap="none" rtlCol="0">
            <a:spAutoFit/>
          </a:bodyPr>
          <a:lstStyle/>
          <a:p>
            <a:r>
              <a:rPr kumimoji="0" lang="en-CA" sz="2800" b="0" i="0" u="none" strike="noStrike" kern="1200" cap="none" spc="0" normalizeH="0" baseline="0" noProof="0" dirty="0">
                <a:ln>
                  <a:noFill/>
                </a:ln>
                <a:solidFill>
                  <a:schemeClr val="accent2">
                    <a:lumMod val="50000"/>
                  </a:schemeClr>
                </a:solidFill>
                <a:effectLst/>
                <a:uLnTx/>
                <a:uFillTx/>
                <a:latin typeface="Aharoni" panose="02010803020104030203" pitchFamily="2" charset="-79"/>
                <a:ea typeface="Calibri" panose="020F0502020204030204" pitchFamily="34" charset="0"/>
                <a:cs typeface="Aharoni" panose="02010803020104030203" pitchFamily="2" charset="-79"/>
              </a:rPr>
              <a:t>manufacture</a:t>
            </a:r>
            <a:endParaRPr lang="en-CA" sz="2800" dirty="0">
              <a:solidFill>
                <a:schemeClr val="accent2">
                  <a:lumMod val="50000"/>
                </a:schemeClr>
              </a:solidFill>
              <a:latin typeface="Aharoni" panose="02010803020104030203" pitchFamily="2" charset="-79"/>
              <a:cs typeface="Aharoni" panose="02010803020104030203" pitchFamily="2" charset="-79"/>
            </a:endParaRPr>
          </a:p>
        </p:txBody>
      </p:sp>
      <p:sp>
        <p:nvSpPr>
          <p:cNvPr id="12" name="TextBox 11">
            <a:extLst>
              <a:ext uri="{FF2B5EF4-FFF2-40B4-BE49-F238E27FC236}">
                <a16:creationId xmlns:a16="http://schemas.microsoft.com/office/drawing/2014/main" id="{4E791C29-B77E-40CA-A48E-7F00C685377B}"/>
              </a:ext>
            </a:extLst>
          </p:cNvPr>
          <p:cNvSpPr txBox="1"/>
          <p:nvPr/>
        </p:nvSpPr>
        <p:spPr>
          <a:xfrm>
            <a:off x="5898931" y="3897612"/>
            <a:ext cx="1462260" cy="523220"/>
          </a:xfrm>
          <a:prstGeom prst="rect">
            <a:avLst/>
          </a:prstGeom>
          <a:noFill/>
        </p:spPr>
        <p:txBody>
          <a:bodyPr wrap="none" rtlCol="0">
            <a:spAutoFit/>
          </a:bodyPr>
          <a:lstStyle/>
          <a:p>
            <a:r>
              <a:rPr kumimoji="0" lang="en-CA" sz="2800" b="0" i="0" u="none" strike="noStrike" kern="1200" cap="none" spc="0" normalizeH="0" baseline="0" noProof="0" dirty="0">
                <a:ln>
                  <a:noFill/>
                </a:ln>
                <a:solidFill>
                  <a:srgbClr val="00B0F0"/>
                </a:solidFill>
                <a:effectLst/>
                <a:uLnTx/>
                <a:uFillTx/>
                <a:latin typeface="Aharoni" panose="02010803020104030203" pitchFamily="2" charset="-79"/>
                <a:ea typeface="Calibri" panose="020F0502020204030204" pitchFamily="34" charset="0"/>
                <a:cs typeface="Aharoni" panose="02010803020104030203" pitchFamily="2" charset="-79"/>
              </a:rPr>
              <a:t>process</a:t>
            </a:r>
            <a:endParaRPr lang="en-CA" sz="2800" dirty="0">
              <a:solidFill>
                <a:srgbClr val="00B0F0"/>
              </a:solidFill>
              <a:latin typeface="Aharoni" panose="02010803020104030203" pitchFamily="2" charset="-79"/>
              <a:cs typeface="Aharoni" panose="02010803020104030203" pitchFamily="2" charset="-79"/>
            </a:endParaRPr>
          </a:p>
        </p:txBody>
      </p:sp>
      <p:sp>
        <p:nvSpPr>
          <p:cNvPr id="13" name="TextBox 12">
            <a:extLst>
              <a:ext uri="{FF2B5EF4-FFF2-40B4-BE49-F238E27FC236}">
                <a16:creationId xmlns:a16="http://schemas.microsoft.com/office/drawing/2014/main" id="{A2DD783B-4940-41F8-98EA-34B09E97ED46}"/>
              </a:ext>
            </a:extLst>
          </p:cNvPr>
          <p:cNvSpPr txBox="1"/>
          <p:nvPr/>
        </p:nvSpPr>
        <p:spPr>
          <a:xfrm>
            <a:off x="5736226" y="4624328"/>
            <a:ext cx="1787669" cy="523220"/>
          </a:xfrm>
          <a:prstGeom prst="rect">
            <a:avLst/>
          </a:prstGeom>
          <a:noFill/>
        </p:spPr>
        <p:txBody>
          <a:bodyPr wrap="none" rtlCol="0">
            <a:spAutoFit/>
          </a:bodyPr>
          <a:lstStyle/>
          <a:p>
            <a:r>
              <a:rPr kumimoji="0" lang="en-CA" sz="2800" b="0" i="0" u="none" strike="noStrike" kern="1200" cap="none" spc="0" normalizeH="0" baseline="0" noProof="0" dirty="0">
                <a:ln>
                  <a:noFill/>
                </a:ln>
                <a:solidFill>
                  <a:schemeClr val="accent6">
                    <a:lumMod val="50000"/>
                  </a:schemeClr>
                </a:solidFill>
                <a:effectLst/>
                <a:uLnTx/>
                <a:uFillTx/>
                <a:latin typeface="Aharoni" panose="02010803020104030203" pitchFamily="2" charset="-79"/>
                <a:ea typeface="Calibri" panose="020F0502020204030204" pitchFamily="34" charset="0"/>
                <a:cs typeface="Aharoni" panose="02010803020104030203" pitchFamily="2" charset="-79"/>
              </a:rPr>
              <a:t>distribute</a:t>
            </a:r>
            <a:endParaRPr lang="en-CA" sz="2800" dirty="0">
              <a:solidFill>
                <a:schemeClr val="accent6">
                  <a:lumMod val="50000"/>
                </a:schemeClr>
              </a:solidFill>
              <a:latin typeface="Aharoni" panose="02010803020104030203" pitchFamily="2" charset="-79"/>
              <a:cs typeface="Aharoni" panose="02010803020104030203" pitchFamily="2" charset="-79"/>
            </a:endParaRPr>
          </a:p>
        </p:txBody>
      </p:sp>
      <p:sp>
        <p:nvSpPr>
          <p:cNvPr id="14" name="TextBox 13">
            <a:extLst>
              <a:ext uri="{FF2B5EF4-FFF2-40B4-BE49-F238E27FC236}">
                <a16:creationId xmlns:a16="http://schemas.microsoft.com/office/drawing/2014/main" id="{1CE1847D-E375-4B08-9256-9D043EFB06BA}"/>
              </a:ext>
            </a:extLst>
          </p:cNvPr>
          <p:cNvSpPr txBox="1"/>
          <p:nvPr/>
        </p:nvSpPr>
        <p:spPr>
          <a:xfrm>
            <a:off x="622036" y="4718278"/>
            <a:ext cx="2948243" cy="523220"/>
          </a:xfrm>
          <a:prstGeom prst="rect">
            <a:avLst/>
          </a:prstGeom>
          <a:noFill/>
        </p:spPr>
        <p:txBody>
          <a:bodyPr wrap="none" rtlCol="0">
            <a:spAutoFit/>
          </a:bodyPr>
          <a:lstStyle/>
          <a:p>
            <a:r>
              <a:rPr kumimoji="0" lang="en-CA" sz="2800" b="0" i="0" u="none" strike="noStrike" kern="1200" cap="none" spc="0" normalizeH="0" baseline="0" noProof="0" dirty="0">
                <a:ln>
                  <a:noFill/>
                </a:ln>
                <a:solidFill>
                  <a:schemeClr val="accent2"/>
                </a:solidFill>
                <a:effectLst/>
                <a:uLnTx/>
                <a:uFillTx/>
                <a:latin typeface="Aharoni" panose="02010803020104030203" pitchFamily="2" charset="-79"/>
                <a:ea typeface="Calibri" panose="020F0502020204030204" pitchFamily="34" charset="0"/>
                <a:cs typeface="Aharoni" panose="02010803020104030203" pitchFamily="2" charset="-79"/>
              </a:rPr>
              <a:t>provide services</a:t>
            </a:r>
            <a:endParaRPr lang="en-CA" sz="2800" dirty="0">
              <a:solidFill>
                <a:schemeClr val="accent2"/>
              </a:solidFill>
              <a:latin typeface="Aharoni" panose="02010803020104030203" pitchFamily="2" charset="-79"/>
              <a:cs typeface="Aharoni" panose="02010803020104030203" pitchFamily="2" charset="-79"/>
            </a:endParaRPr>
          </a:p>
        </p:txBody>
      </p:sp>
      <p:sp>
        <p:nvSpPr>
          <p:cNvPr id="16" name="TextBox 15">
            <a:extLst>
              <a:ext uri="{FF2B5EF4-FFF2-40B4-BE49-F238E27FC236}">
                <a16:creationId xmlns:a16="http://schemas.microsoft.com/office/drawing/2014/main" id="{AF7E8888-C483-46FA-BE1C-A384D1140026}"/>
              </a:ext>
            </a:extLst>
          </p:cNvPr>
          <p:cNvSpPr txBox="1"/>
          <p:nvPr/>
        </p:nvSpPr>
        <p:spPr>
          <a:xfrm>
            <a:off x="3892402" y="5717570"/>
            <a:ext cx="6128601" cy="523220"/>
          </a:xfrm>
          <a:prstGeom prst="rect">
            <a:avLst/>
          </a:prstGeom>
          <a:noFill/>
        </p:spPr>
        <p:txBody>
          <a:bodyPr wrap="none" rtlCol="0">
            <a:spAutoFit/>
          </a:bodyPr>
          <a:lstStyle/>
          <a:p>
            <a:r>
              <a:rPr kumimoji="0" lang="en-CA" sz="2800" b="0" i="0" u="none" strike="noStrike" kern="1200" cap="none" spc="0" normalizeH="0" baseline="0" noProof="0" dirty="0">
                <a:ln>
                  <a:noFill/>
                </a:ln>
                <a:solidFill>
                  <a:prstClr val="black"/>
                </a:solidFill>
                <a:effectLst/>
                <a:uLnTx/>
                <a:uFillTx/>
                <a:latin typeface="Aharoni" panose="02010803020104030203" pitchFamily="2" charset="-79"/>
                <a:ea typeface="Calibri" panose="020F0502020204030204" pitchFamily="34" charset="0"/>
                <a:cs typeface="Aharoni" panose="02010803020104030203" pitchFamily="2" charset="-79"/>
              </a:rPr>
              <a:t>conduct research and development</a:t>
            </a:r>
            <a:endParaRPr lang="en-CA" sz="2800" dirty="0">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2424188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9CFFCA01-FAB2-4C84-89EC-1F4ABCD98A4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3" name="AutoShape 4">
            <a:extLst>
              <a:ext uri="{FF2B5EF4-FFF2-40B4-BE49-F238E27FC236}">
                <a16:creationId xmlns:a16="http://schemas.microsoft.com/office/drawing/2014/main" id="{C0696F60-099F-45E6-95A3-43CF41CA007F}"/>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4" name="AutoShape 6">
            <a:extLst>
              <a:ext uri="{FF2B5EF4-FFF2-40B4-BE49-F238E27FC236}">
                <a16:creationId xmlns:a16="http://schemas.microsoft.com/office/drawing/2014/main" id="{DF3AE640-4C87-42AC-92C3-1C84664FBA88}"/>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a:extLst>
              <a:ext uri="{FF2B5EF4-FFF2-40B4-BE49-F238E27FC236}">
                <a16:creationId xmlns:a16="http://schemas.microsoft.com/office/drawing/2014/main" id="{37D533F8-2704-4DDA-88B3-33046E3D16CD}"/>
              </a:ext>
            </a:extLst>
          </p:cNvPr>
          <p:cNvSpPr>
            <a:spLocks noChangeAspect="1" noChangeArrowheads="1"/>
          </p:cNvSpPr>
          <p:nvPr/>
        </p:nvSpPr>
        <p:spPr bwMode="auto">
          <a:xfrm>
            <a:off x="6400800" y="3733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7" name="Picture 6" descr="Text&#10;&#10;Description automatically generated">
            <a:extLst>
              <a:ext uri="{FF2B5EF4-FFF2-40B4-BE49-F238E27FC236}">
                <a16:creationId xmlns:a16="http://schemas.microsoft.com/office/drawing/2014/main" id="{C22E31FC-26E2-496E-9EB2-7B6EC79922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7851" y="0"/>
            <a:ext cx="9916297" cy="6858000"/>
          </a:xfrm>
          <a:prstGeom prst="rect">
            <a:avLst/>
          </a:prstGeom>
        </p:spPr>
      </p:pic>
    </p:spTree>
    <p:extLst>
      <p:ext uri="{BB962C8B-B14F-4D97-AF65-F5344CB8AC3E}">
        <p14:creationId xmlns:p14="http://schemas.microsoft.com/office/powerpoint/2010/main" val="15799586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63AC0D4-246B-455F-B52C-20A613E1328D}"/>
              </a:ext>
            </a:extLst>
          </p:cNvPr>
          <p:cNvSpPr txBox="1"/>
          <p:nvPr/>
        </p:nvSpPr>
        <p:spPr>
          <a:xfrm>
            <a:off x="1303283" y="753527"/>
            <a:ext cx="9722069" cy="1501437"/>
          </a:xfrm>
          <a:prstGeom prst="rect">
            <a:avLst/>
          </a:prstGeom>
          <a:noFill/>
        </p:spPr>
        <p:txBody>
          <a:bodyPr wrap="square">
            <a:spAutoFit/>
          </a:bodyPr>
          <a:lstStyle/>
          <a:p>
            <a:pPr>
              <a:lnSpc>
                <a:spcPct val="107000"/>
              </a:lnSpc>
              <a:spcAft>
                <a:spcPts val="800"/>
              </a:spcAft>
            </a:pPr>
            <a:r>
              <a:rPr lang="en-CA" sz="4000" b="1" dirty="0">
                <a:solidFill>
                  <a:srgbClr val="000000"/>
                </a:solidFill>
                <a:effectLst/>
                <a:latin typeface="Aharoni" panose="02010803020104030203" pitchFamily="2" charset="-79"/>
                <a:ea typeface="Calibri" panose="020F0502020204030204" pitchFamily="34" charset="0"/>
                <a:cs typeface="Aharoni" panose="02010803020104030203" pitchFamily="2" charset="-79"/>
              </a:rPr>
              <a:t>Personalities or Qualities that Match</a:t>
            </a:r>
            <a:r>
              <a:rPr lang="en-CA" sz="4000" dirty="0">
                <a:solidFill>
                  <a:srgbClr val="000000"/>
                </a:solidFill>
                <a:effectLst/>
                <a:latin typeface="Aharoni" panose="02010803020104030203" pitchFamily="2" charset="-79"/>
                <a:ea typeface="Calibri" panose="020F0502020204030204" pitchFamily="34" charset="0"/>
                <a:cs typeface="Aharoni" panose="02010803020104030203" pitchFamily="2" charset="-79"/>
              </a:rPr>
              <a:t>:</a:t>
            </a:r>
            <a:endParaRPr lang="en-CA" sz="4000" dirty="0">
              <a:effectLst/>
              <a:latin typeface="Aharoni" panose="02010803020104030203" pitchFamily="2" charset="-79"/>
              <a:ea typeface="Calibri" panose="020F0502020204030204" pitchFamily="34" charset="0"/>
              <a:cs typeface="Aharoni" panose="02010803020104030203" pitchFamily="2" charset="-79"/>
            </a:endParaRPr>
          </a:p>
          <a:p>
            <a:pPr>
              <a:lnSpc>
                <a:spcPct val="107000"/>
              </a:lnSpc>
              <a:spcAft>
                <a:spcPts val="800"/>
              </a:spcAft>
            </a:pPr>
            <a:r>
              <a:rPr lang="en-CA" sz="4000" dirty="0">
                <a:solidFill>
                  <a:srgbClr val="000000"/>
                </a:solidFill>
                <a:effectLst/>
                <a:latin typeface="Aharoni" panose="02010803020104030203" pitchFamily="2" charset="-79"/>
                <a:ea typeface="Calibri" panose="020F0502020204030204" pitchFamily="34" charset="0"/>
                <a:cs typeface="Aharoni" panose="02010803020104030203" pitchFamily="2" charset="-79"/>
              </a:rPr>
              <a:t> </a:t>
            </a:r>
            <a:endParaRPr lang="en-CA" sz="4000" dirty="0">
              <a:effectLst/>
              <a:latin typeface="Aharoni" panose="02010803020104030203" pitchFamily="2" charset="-79"/>
              <a:ea typeface="Calibri" panose="020F0502020204030204" pitchFamily="34" charset="0"/>
              <a:cs typeface="Aharoni" panose="02010803020104030203" pitchFamily="2" charset="-79"/>
            </a:endParaRPr>
          </a:p>
        </p:txBody>
      </p:sp>
      <p:sp>
        <p:nvSpPr>
          <p:cNvPr id="4" name="TextBox 3">
            <a:extLst>
              <a:ext uri="{FF2B5EF4-FFF2-40B4-BE49-F238E27FC236}">
                <a16:creationId xmlns:a16="http://schemas.microsoft.com/office/drawing/2014/main" id="{C4C8D29A-3644-4A09-8536-4B2E741C2D4F}"/>
              </a:ext>
            </a:extLst>
          </p:cNvPr>
          <p:cNvSpPr txBox="1"/>
          <p:nvPr/>
        </p:nvSpPr>
        <p:spPr>
          <a:xfrm>
            <a:off x="1232349" y="1692018"/>
            <a:ext cx="4216454" cy="545855"/>
          </a:xfrm>
          <a:prstGeom prst="rect">
            <a:avLst/>
          </a:prstGeom>
          <a:noFill/>
        </p:spPr>
        <p:txBody>
          <a:bodyPr wrap="square">
            <a:spAutoFit/>
          </a:bodyPr>
          <a:lstStyle/>
          <a:p>
            <a:pPr marL="342900" lvl="0" indent="-342900">
              <a:lnSpc>
                <a:spcPct val="107000"/>
              </a:lnSpc>
              <a:spcAft>
                <a:spcPts val="800"/>
              </a:spcAft>
              <a:buSzPts val="1000"/>
              <a:buFont typeface="Symbol" panose="05050102010706020507" pitchFamily="18" charset="2"/>
              <a:buChar char=""/>
              <a:tabLst>
                <a:tab pos="457200" algn="l"/>
              </a:tabLst>
            </a:pPr>
            <a:r>
              <a:rPr lang="en-CA" sz="2800" dirty="0">
                <a:solidFill>
                  <a:srgbClr val="000000"/>
                </a:solidFill>
                <a:effectLst/>
                <a:latin typeface="Aharoni" panose="02010803020104030203" pitchFamily="2" charset="-79"/>
                <a:ea typeface="Calibri" panose="020F0502020204030204" pitchFamily="34" charset="0"/>
                <a:cs typeface="Aharoni" panose="02010803020104030203" pitchFamily="2" charset="-79"/>
              </a:rPr>
              <a:t>Interest in Science</a:t>
            </a:r>
            <a:endParaRPr lang="en-CA" sz="2800" dirty="0">
              <a:effectLst/>
              <a:latin typeface="Aharoni" panose="02010803020104030203" pitchFamily="2" charset="-79"/>
              <a:ea typeface="Calibri" panose="020F0502020204030204" pitchFamily="34" charset="0"/>
              <a:cs typeface="Aharoni" panose="02010803020104030203" pitchFamily="2" charset="-79"/>
            </a:endParaRPr>
          </a:p>
        </p:txBody>
      </p:sp>
      <p:sp>
        <p:nvSpPr>
          <p:cNvPr id="6" name="TextBox 5">
            <a:extLst>
              <a:ext uri="{FF2B5EF4-FFF2-40B4-BE49-F238E27FC236}">
                <a16:creationId xmlns:a16="http://schemas.microsoft.com/office/drawing/2014/main" id="{91769968-451E-48B2-98FD-FFE6F2A9F4C4}"/>
              </a:ext>
            </a:extLst>
          </p:cNvPr>
          <p:cNvSpPr txBox="1"/>
          <p:nvPr/>
        </p:nvSpPr>
        <p:spPr>
          <a:xfrm>
            <a:off x="1232349" y="2980476"/>
            <a:ext cx="5052027" cy="545855"/>
          </a:xfrm>
          <a:prstGeom prst="rect">
            <a:avLst/>
          </a:prstGeom>
          <a:noFill/>
        </p:spPr>
        <p:txBody>
          <a:bodyPr wrap="square">
            <a:spAutoFit/>
          </a:bodyPr>
          <a:lstStyle/>
          <a:p>
            <a:pPr marL="342900" lvl="0" indent="-342900">
              <a:lnSpc>
                <a:spcPct val="107000"/>
              </a:lnSpc>
              <a:spcAft>
                <a:spcPts val="800"/>
              </a:spcAft>
              <a:buSzPts val="1000"/>
              <a:buFont typeface="Symbol" panose="05050102010706020507" pitchFamily="18" charset="2"/>
              <a:buChar char=""/>
              <a:tabLst>
                <a:tab pos="457200" algn="l"/>
              </a:tabLst>
            </a:pPr>
            <a:r>
              <a:rPr lang="en-CA" sz="2800" dirty="0">
                <a:solidFill>
                  <a:srgbClr val="000000"/>
                </a:solidFill>
                <a:effectLst/>
                <a:latin typeface="Aharoni" panose="02010803020104030203" pitchFamily="2" charset="-79"/>
                <a:ea typeface="Calibri" panose="020F0502020204030204" pitchFamily="34" charset="0"/>
                <a:cs typeface="Aharoni" panose="02010803020104030203" pitchFamily="2" charset="-79"/>
              </a:rPr>
              <a:t>Reading comprehension</a:t>
            </a:r>
            <a:endParaRPr lang="en-CA" sz="2800" dirty="0">
              <a:effectLst/>
              <a:latin typeface="Aharoni" panose="02010803020104030203" pitchFamily="2" charset="-79"/>
              <a:ea typeface="Calibri" panose="020F0502020204030204" pitchFamily="34" charset="0"/>
              <a:cs typeface="Aharoni" panose="02010803020104030203" pitchFamily="2" charset="-79"/>
            </a:endParaRPr>
          </a:p>
        </p:txBody>
      </p:sp>
      <p:sp>
        <p:nvSpPr>
          <p:cNvPr id="8" name="TextBox 7">
            <a:extLst>
              <a:ext uri="{FF2B5EF4-FFF2-40B4-BE49-F238E27FC236}">
                <a16:creationId xmlns:a16="http://schemas.microsoft.com/office/drawing/2014/main" id="{F468A388-95B7-49F6-A395-8A0D203BAD0C}"/>
              </a:ext>
            </a:extLst>
          </p:cNvPr>
          <p:cNvSpPr txBox="1"/>
          <p:nvPr/>
        </p:nvSpPr>
        <p:spPr>
          <a:xfrm>
            <a:off x="1232349" y="4362776"/>
            <a:ext cx="3542500" cy="545855"/>
          </a:xfrm>
          <a:prstGeom prst="rect">
            <a:avLst/>
          </a:prstGeom>
          <a:noFill/>
        </p:spPr>
        <p:txBody>
          <a:bodyPr wrap="square">
            <a:spAutoFit/>
          </a:bodyPr>
          <a:lstStyle/>
          <a:p>
            <a:pPr marL="342900" lvl="0" indent="-342900">
              <a:lnSpc>
                <a:spcPct val="107000"/>
              </a:lnSpc>
              <a:spcAft>
                <a:spcPts val="800"/>
              </a:spcAft>
              <a:buSzPts val="1000"/>
              <a:buFont typeface="Symbol" panose="05050102010706020507" pitchFamily="18" charset="2"/>
              <a:buChar char=""/>
              <a:tabLst>
                <a:tab pos="457200" algn="l"/>
              </a:tabLst>
            </a:pPr>
            <a:r>
              <a:rPr lang="en-CA" sz="2800" dirty="0">
                <a:solidFill>
                  <a:srgbClr val="000000"/>
                </a:solidFill>
                <a:effectLst/>
                <a:latin typeface="Aharoni" panose="02010803020104030203" pitchFamily="2" charset="-79"/>
                <a:ea typeface="Calibri" panose="020F0502020204030204" pitchFamily="34" charset="0"/>
                <a:cs typeface="Aharoni" panose="02010803020104030203" pitchFamily="2" charset="-79"/>
              </a:rPr>
              <a:t>Speaking skills</a:t>
            </a:r>
            <a:endParaRPr lang="en-CA" sz="2800" dirty="0">
              <a:effectLst/>
              <a:latin typeface="Aharoni" panose="02010803020104030203" pitchFamily="2" charset="-79"/>
              <a:ea typeface="Calibri" panose="020F0502020204030204" pitchFamily="34" charset="0"/>
              <a:cs typeface="Aharoni" panose="02010803020104030203" pitchFamily="2" charset="-79"/>
            </a:endParaRPr>
          </a:p>
        </p:txBody>
      </p:sp>
      <p:sp>
        <p:nvSpPr>
          <p:cNvPr id="10" name="TextBox 9">
            <a:extLst>
              <a:ext uri="{FF2B5EF4-FFF2-40B4-BE49-F238E27FC236}">
                <a16:creationId xmlns:a16="http://schemas.microsoft.com/office/drawing/2014/main" id="{93C5120E-4A0C-4B22-8FC6-9971FC4A39D3}"/>
              </a:ext>
            </a:extLst>
          </p:cNvPr>
          <p:cNvSpPr txBox="1"/>
          <p:nvPr/>
        </p:nvSpPr>
        <p:spPr>
          <a:xfrm>
            <a:off x="329505" y="2331111"/>
            <a:ext cx="4163667" cy="545855"/>
          </a:xfrm>
          <a:prstGeom prst="rect">
            <a:avLst/>
          </a:prstGeom>
          <a:noFill/>
        </p:spPr>
        <p:txBody>
          <a:bodyPr wrap="square">
            <a:spAutoFit/>
          </a:bodyPr>
          <a:lstStyle/>
          <a:p>
            <a:pPr marL="1257300" lvl="2" indent="-342900">
              <a:lnSpc>
                <a:spcPct val="107000"/>
              </a:lnSpc>
              <a:spcAft>
                <a:spcPts val="800"/>
              </a:spcAft>
              <a:buSzPts val="1000"/>
              <a:buFont typeface="Symbol" panose="05050102010706020507" pitchFamily="18" charset="2"/>
              <a:buChar char=""/>
              <a:tabLst>
                <a:tab pos="457200" algn="l"/>
              </a:tabLst>
            </a:pPr>
            <a:r>
              <a:rPr lang="en-CA" sz="2800" dirty="0">
                <a:solidFill>
                  <a:srgbClr val="000000"/>
                </a:solidFill>
                <a:effectLst/>
                <a:latin typeface="Aharoni" panose="02010803020104030203" pitchFamily="2" charset="-79"/>
                <a:ea typeface="Calibri" panose="020F0502020204030204" pitchFamily="34" charset="0"/>
                <a:cs typeface="Aharoni" panose="02010803020104030203" pitchFamily="2" charset="-79"/>
              </a:rPr>
              <a:t>Critical thinking</a:t>
            </a:r>
            <a:endParaRPr lang="en-CA" sz="2800" dirty="0">
              <a:effectLst/>
              <a:latin typeface="Aharoni" panose="02010803020104030203" pitchFamily="2" charset="-79"/>
              <a:ea typeface="Calibri" panose="020F0502020204030204" pitchFamily="34" charset="0"/>
              <a:cs typeface="Aharoni" panose="02010803020104030203" pitchFamily="2" charset="-79"/>
            </a:endParaRPr>
          </a:p>
        </p:txBody>
      </p:sp>
      <p:sp>
        <p:nvSpPr>
          <p:cNvPr id="12" name="TextBox 11">
            <a:extLst>
              <a:ext uri="{FF2B5EF4-FFF2-40B4-BE49-F238E27FC236}">
                <a16:creationId xmlns:a16="http://schemas.microsoft.com/office/drawing/2014/main" id="{7E2A51CD-CC06-48B3-89BC-4E460B5C4517}"/>
              </a:ext>
            </a:extLst>
          </p:cNvPr>
          <p:cNvSpPr txBox="1"/>
          <p:nvPr/>
        </p:nvSpPr>
        <p:spPr>
          <a:xfrm>
            <a:off x="1221264" y="5258087"/>
            <a:ext cx="3781260" cy="545855"/>
          </a:xfrm>
          <a:prstGeom prst="rect">
            <a:avLst/>
          </a:prstGeom>
          <a:noFill/>
        </p:spPr>
        <p:txBody>
          <a:bodyPr wrap="square">
            <a:spAutoFit/>
          </a:bodyPr>
          <a:lstStyle/>
          <a:p>
            <a:pPr marL="342900" lvl="0" indent="-342900">
              <a:lnSpc>
                <a:spcPct val="107000"/>
              </a:lnSpc>
              <a:spcAft>
                <a:spcPts val="800"/>
              </a:spcAft>
              <a:buSzPts val="1000"/>
              <a:buFont typeface="Symbol" panose="05050102010706020507" pitchFamily="18" charset="2"/>
              <a:buChar char=""/>
              <a:tabLst>
                <a:tab pos="457200" algn="l"/>
              </a:tabLst>
            </a:pPr>
            <a:r>
              <a:rPr lang="en-CA" sz="2800" dirty="0">
                <a:solidFill>
                  <a:srgbClr val="000000"/>
                </a:solidFill>
                <a:effectLst/>
                <a:latin typeface="Aharoni" panose="02010803020104030203" pitchFamily="2" charset="-79"/>
                <a:ea typeface="Calibri" panose="020F0502020204030204" pitchFamily="34" charset="0"/>
                <a:cs typeface="Aharoni" panose="02010803020104030203" pitchFamily="2" charset="-79"/>
              </a:rPr>
              <a:t>Active listening</a:t>
            </a:r>
            <a:endParaRPr lang="en-CA" sz="2800" dirty="0">
              <a:effectLst/>
              <a:latin typeface="Aharoni" panose="02010803020104030203" pitchFamily="2" charset="-79"/>
              <a:ea typeface="Calibri" panose="020F0502020204030204" pitchFamily="34" charset="0"/>
              <a:cs typeface="Aharoni" panose="02010803020104030203" pitchFamily="2" charset="-79"/>
            </a:endParaRPr>
          </a:p>
        </p:txBody>
      </p:sp>
      <p:sp>
        <p:nvSpPr>
          <p:cNvPr id="14" name="TextBox 13">
            <a:extLst>
              <a:ext uri="{FF2B5EF4-FFF2-40B4-BE49-F238E27FC236}">
                <a16:creationId xmlns:a16="http://schemas.microsoft.com/office/drawing/2014/main" id="{35F67D9D-2799-437D-9849-62DBFF93F534}"/>
              </a:ext>
            </a:extLst>
          </p:cNvPr>
          <p:cNvSpPr txBox="1"/>
          <p:nvPr/>
        </p:nvSpPr>
        <p:spPr>
          <a:xfrm>
            <a:off x="6427223" y="1787217"/>
            <a:ext cx="3922308" cy="1006879"/>
          </a:xfrm>
          <a:prstGeom prst="rect">
            <a:avLst/>
          </a:prstGeom>
          <a:noFill/>
        </p:spPr>
        <p:txBody>
          <a:bodyPr wrap="square">
            <a:spAutoFit/>
          </a:bodyPr>
          <a:lstStyle/>
          <a:p>
            <a:pPr marL="342900" lvl="0" indent="-342900">
              <a:lnSpc>
                <a:spcPct val="107000"/>
              </a:lnSpc>
              <a:spcAft>
                <a:spcPts val="800"/>
              </a:spcAft>
              <a:buSzPts val="1000"/>
              <a:buFont typeface="Symbol" panose="05050102010706020507" pitchFamily="18" charset="2"/>
              <a:buChar char=""/>
              <a:tabLst>
                <a:tab pos="457200" algn="l"/>
              </a:tabLst>
            </a:pPr>
            <a:r>
              <a:rPr lang="en-CA" sz="2800" dirty="0">
                <a:solidFill>
                  <a:srgbClr val="000000"/>
                </a:solidFill>
                <a:effectLst/>
                <a:latin typeface="Aharoni" panose="02010803020104030203" pitchFamily="2" charset="-79"/>
                <a:ea typeface="Calibri" panose="020F0502020204030204" pitchFamily="34" charset="0"/>
                <a:cs typeface="Aharoni" panose="02010803020104030203" pitchFamily="2" charset="-79"/>
              </a:rPr>
              <a:t>Complex problem solving</a:t>
            </a:r>
            <a:endParaRPr lang="en-CA" sz="2800" dirty="0">
              <a:effectLst/>
              <a:latin typeface="Aharoni" panose="02010803020104030203" pitchFamily="2" charset="-79"/>
              <a:ea typeface="Calibri" panose="020F0502020204030204" pitchFamily="34" charset="0"/>
              <a:cs typeface="Aharoni" panose="02010803020104030203" pitchFamily="2" charset="-79"/>
            </a:endParaRPr>
          </a:p>
        </p:txBody>
      </p:sp>
      <p:sp>
        <p:nvSpPr>
          <p:cNvPr id="16" name="TextBox 15">
            <a:extLst>
              <a:ext uri="{FF2B5EF4-FFF2-40B4-BE49-F238E27FC236}">
                <a16:creationId xmlns:a16="http://schemas.microsoft.com/office/drawing/2014/main" id="{64041D81-D6C7-4524-B0F5-F797C7FFD6E2}"/>
              </a:ext>
            </a:extLst>
          </p:cNvPr>
          <p:cNvSpPr txBox="1"/>
          <p:nvPr/>
        </p:nvSpPr>
        <p:spPr>
          <a:xfrm>
            <a:off x="6404485" y="2976120"/>
            <a:ext cx="3863209" cy="545855"/>
          </a:xfrm>
          <a:prstGeom prst="rect">
            <a:avLst/>
          </a:prstGeom>
          <a:noFill/>
        </p:spPr>
        <p:txBody>
          <a:bodyPr wrap="square">
            <a:spAutoFit/>
          </a:bodyPr>
          <a:lstStyle/>
          <a:p>
            <a:pPr marL="342900" lvl="0" indent="-342900">
              <a:lnSpc>
                <a:spcPct val="107000"/>
              </a:lnSpc>
              <a:spcAft>
                <a:spcPts val="800"/>
              </a:spcAft>
              <a:buSzPts val="1000"/>
              <a:buFont typeface="Symbol" panose="05050102010706020507" pitchFamily="18" charset="2"/>
              <a:buChar char=""/>
              <a:tabLst>
                <a:tab pos="457200" algn="l"/>
              </a:tabLst>
            </a:pPr>
            <a:r>
              <a:rPr lang="en-CA" sz="2800" dirty="0">
                <a:solidFill>
                  <a:srgbClr val="000000"/>
                </a:solidFill>
                <a:effectLst/>
                <a:latin typeface="Aharoni" panose="02010803020104030203" pitchFamily="2" charset="-79"/>
                <a:ea typeface="Calibri" panose="020F0502020204030204" pitchFamily="34" charset="0"/>
                <a:cs typeface="Aharoni" panose="02010803020104030203" pitchFamily="2" charset="-79"/>
              </a:rPr>
              <a:t>Mathematics skills</a:t>
            </a:r>
            <a:endParaRPr lang="en-CA" sz="2800" dirty="0">
              <a:effectLst/>
              <a:latin typeface="Aharoni" panose="02010803020104030203" pitchFamily="2" charset="-79"/>
              <a:ea typeface="Calibri" panose="020F0502020204030204" pitchFamily="34" charset="0"/>
              <a:cs typeface="Aharoni" panose="02010803020104030203" pitchFamily="2" charset="-79"/>
            </a:endParaRPr>
          </a:p>
        </p:txBody>
      </p:sp>
      <p:sp>
        <p:nvSpPr>
          <p:cNvPr id="20" name="TextBox 19">
            <a:extLst>
              <a:ext uri="{FF2B5EF4-FFF2-40B4-BE49-F238E27FC236}">
                <a16:creationId xmlns:a16="http://schemas.microsoft.com/office/drawing/2014/main" id="{84E8FA09-F895-494E-B117-6C1C2763230F}"/>
              </a:ext>
            </a:extLst>
          </p:cNvPr>
          <p:cNvSpPr txBox="1"/>
          <p:nvPr/>
        </p:nvSpPr>
        <p:spPr>
          <a:xfrm>
            <a:off x="1221264" y="3678142"/>
            <a:ext cx="3376695" cy="545855"/>
          </a:xfrm>
          <a:prstGeom prst="rect">
            <a:avLst/>
          </a:prstGeom>
          <a:noFill/>
        </p:spPr>
        <p:txBody>
          <a:bodyPr wrap="square">
            <a:spAutoFit/>
          </a:bodyPr>
          <a:lstStyle/>
          <a:p>
            <a:pPr marL="342900" lvl="0" indent="-342900">
              <a:lnSpc>
                <a:spcPct val="107000"/>
              </a:lnSpc>
              <a:spcAft>
                <a:spcPts val="800"/>
              </a:spcAft>
              <a:buSzPts val="1000"/>
              <a:buFont typeface="Symbol" panose="05050102010706020507" pitchFamily="18" charset="2"/>
              <a:buChar char=""/>
              <a:tabLst>
                <a:tab pos="457200" algn="l"/>
              </a:tabLst>
            </a:pPr>
            <a:r>
              <a:rPr lang="en-CA" sz="2800" dirty="0">
                <a:solidFill>
                  <a:srgbClr val="000000"/>
                </a:solidFill>
                <a:effectLst/>
                <a:latin typeface="Aharoni" panose="02010803020104030203" pitchFamily="2" charset="-79"/>
                <a:ea typeface="Calibri" panose="020F0502020204030204" pitchFamily="34" charset="0"/>
                <a:cs typeface="Aharoni" panose="02010803020104030203" pitchFamily="2" charset="-79"/>
              </a:rPr>
              <a:t>Writing skills</a:t>
            </a:r>
            <a:endParaRPr lang="en-CA" sz="2800" dirty="0">
              <a:effectLst/>
              <a:latin typeface="Aharoni" panose="02010803020104030203" pitchFamily="2" charset="-79"/>
              <a:ea typeface="Calibri" panose="020F0502020204030204" pitchFamily="34" charset="0"/>
              <a:cs typeface="Aharoni" panose="02010803020104030203" pitchFamily="2" charset="-79"/>
            </a:endParaRPr>
          </a:p>
        </p:txBody>
      </p:sp>
      <p:sp>
        <p:nvSpPr>
          <p:cNvPr id="22" name="TextBox 21">
            <a:extLst>
              <a:ext uri="{FF2B5EF4-FFF2-40B4-BE49-F238E27FC236}">
                <a16:creationId xmlns:a16="http://schemas.microsoft.com/office/drawing/2014/main" id="{F764990D-AE4B-4B46-921A-81C39C22B14A}"/>
              </a:ext>
            </a:extLst>
          </p:cNvPr>
          <p:cNvSpPr txBox="1"/>
          <p:nvPr/>
        </p:nvSpPr>
        <p:spPr>
          <a:xfrm>
            <a:off x="6465064" y="4892902"/>
            <a:ext cx="3986561" cy="1006879"/>
          </a:xfrm>
          <a:prstGeom prst="rect">
            <a:avLst/>
          </a:prstGeom>
          <a:noFill/>
        </p:spPr>
        <p:txBody>
          <a:bodyPr wrap="square">
            <a:spAutoFit/>
          </a:bodyPr>
          <a:lstStyle/>
          <a:p>
            <a:pPr marL="342900" lvl="0" indent="-342900">
              <a:lnSpc>
                <a:spcPct val="107000"/>
              </a:lnSpc>
              <a:spcAft>
                <a:spcPts val="800"/>
              </a:spcAft>
              <a:buSzPts val="1000"/>
              <a:buFont typeface="Symbol" panose="05050102010706020507" pitchFamily="18" charset="2"/>
              <a:buChar char=""/>
              <a:tabLst>
                <a:tab pos="457200" algn="l"/>
              </a:tabLst>
            </a:pPr>
            <a:r>
              <a:rPr lang="en-CA" sz="2800" dirty="0">
                <a:solidFill>
                  <a:srgbClr val="000000"/>
                </a:solidFill>
                <a:effectLst/>
                <a:latin typeface="Aharoni" panose="02010803020104030203" pitchFamily="2" charset="-79"/>
                <a:ea typeface="Calibri" panose="020F0502020204030204" pitchFamily="34" charset="0"/>
                <a:cs typeface="Aharoni" panose="02010803020104030203" pitchFamily="2" charset="-79"/>
              </a:rPr>
              <a:t>Ability to work in a team</a:t>
            </a:r>
            <a:endParaRPr lang="en-CA" sz="2800" dirty="0">
              <a:effectLst/>
              <a:latin typeface="Aharoni" panose="02010803020104030203" pitchFamily="2" charset="-79"/>
              <a:ea typeface="Calibri" panose="020F0502020204030204" pitchFamily="34" charset="0"/>
              <a:cs typeface="Aharoni" panose="02010803020104030203" pitchFamily="2" charset="-79"/>
            </a:endParaRPr>
          </a:p>
        </p:txBody>
      </p:sp>
      <p:sp>
        <p:nvSpPr>
          <p:cNvPr id="24" name="TextBox 23">
            <a:extLst>
              <a:ext uri="{FF2B5EF4-FFF2-40B4-BE49-F238E27FC236}">
                <a16:creationId xmlns:a16="http://schemas.microsoft.com/office/drawing/2014/main" id="{1C3A0CA2-7FE2-405A-BF80-3B46C8092E26}"/>
              </a:ext>
            </a:extLst>
          </p:cNvPr>
          <p:cNvSpPr txBox="1"/>
          <p:nvPr/>
        </p:nvSpPr>
        <p:spPr>
          <a:xfrm>
            <a:off x="6404485" y="3703999"/>
            <a:ext cx="3607594" cy="1006879"/>
          </a:xfrm>
          <a:prstGeom prst="rect">
            <a:avLst/>
          </a:prstGeom>
          <a:noFill/>
        </p:spPr>
        <p:txBody>
          <a:bodyPr wrap="square">
            <a:spAutoFit/>
          </a:bodyPr>
          <a:lstStyle/>
          <a:p>
            <a:pPr marL="342900" lvl="0" indent="-342900">
              <a:lnSpc>
                <a:spcPct val="107000"/>
              </a:lnSpc>
              <a:spcAft>
                <a:spcPts val="800"/>
              </a:spcAft>
              <a:buSzPts val="1000"/>
              <a:buFont typeface="Symbol" panose="05050102010706020507" pitchFamily="18" charset="2"/>
              <a:buChar char=""/>
              <a:tabLst>
                <a:tab pos="457200" algn="l"/>
              </a:tabLst>
            </a:pPr>
            <a:r>
              <a:rPr lang="en-CA" sz="2800" dirty="0">
                <a:solidFill>
                  <a:srgbClr val="000000"/>
                </a:solidFill>
                <a:effectLst/>
                <a:latin typeface="Aharoni" panose="02010803020104030203" pitchFamily="2" charset="-79"/>
                <a:ea typeface="Calibri" panose="020F0502020204030204" pitchFamily="34" charset="0"/>
                <a:cs typeface="Aharoni" panose="02010803020104030203" pitchFamily="2" charset="-79"/>
              </a:rPr>
              <a:t>Judgement and decision making</a:t>
            </a:r>
            <a:endParaRPr lang="en-CA" sz="2800" dirty="0">
              <a:effectLst/>
              <a:latin typeface="Aharoni" panose="02010803020104030203" pitchFamily="2" charset="-79"/>
              <a:ea typeface="Calibri" panose="020F0502020204030204" pitchFamily="34" charset="0"/>
              <a:cs typeface="Aharoni" panose="02010803020104030203" pitchFamily="2" charset="-79"/>
            </a:endParaRPr>
          </a:p>
        </p:txBody>
      </p:sp>
    </p:spTree>
    <p:extLst>
      <p:ext uri="{BB962C8B-B14F-4D97-AF65-F5344CB8AC3E}">
        <p14:creationId xmlns:p14="http://schemas.microsoft.com/office/powerpoint/2010/main" val="23576502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iagram&#10;&#10;Description automatically generated">
            <a:extLst>
              <a:ext uri="{FF2B5EF4-FFF2-40B4-BE49-F238E27FC236}">
                <a16:creationId xmlns:a16="http://schemas.microsoft.com/office/drawing/2014/main" id="{4C2CE49B-BEE4-F841-84C7-9EE1CBC8B3FC}"/>
              </a:ext>
            </a:extLst>
          </p:cNvPr>
          <p:cNvPicPr>
            <a:picLocks noChangeAspect="1"/>
          </p:cNvPicPr>
          <p:nvPr/>
        </p:nvPicPr>
        <p:blipFill>
          <a:blip r:embed="rId3"/>
          <a:stretch>
            <a:fillRect/>
          </a:stretch>
        </p:blipFill>
        <p:spPr>
          <a:xfrm>
            <a:off x="720333" y="0"/>
            <a:ext cx="10003086" cy="6605428"/>
          </a:xfrm>
          <a:prstGeom prst="rect">
            <a:avLst/>
          </a:prstGeom>
        </p:spPr>
      </p:pic>
      <p:pic>
        <p:nvPicPr>
          <p:cNvPr id="5" name="Picture 4">
            <a:extLst>
              <a:ext uri="{FF2B5EF4-FFF2-40B4-BE49-F238E27FC236}">
                <a16:creationId xmlns:a16="http://schemas.microsoft.com/office/drawing/2014/main" id="{E51F3E6E-CB70-F34F-8C55-51CFF275202C}"/>
              </a:ext>
            </a:extLst>
          </p:cNvPr>
          <p:cNvPicPr>
            <a:picLocks noChangeAspect="1"/>
          </p:cNvPicPr>
          <p:nvPr/>
        </p:nvPicPr>
        <p:blipFill rotWithShape="1">
          <a:blip r:embed="rId4"/>
          <a:srcRect r="53685"/>
          <a:stretch/>
        </p:blipFill>
        <p:spPr>
          <a:xfrm flipH="1">
            <a:off x="8312727" y="0"/>
            <a:ext cx="7827164" cy="10052459"/>
          </a:xfrm>
          <a:prstGeom prst="rect">
            <a:avLst/>
          </a:prstGeom>
        </p:spPr>
      </p:pic>
      <p:pic>
        <p:nvPicPr>
          <p:cNvPr id="7" name="Picture 2">
            <a:extLst>
              <a:ext uri="{FF2B5EF4-FFF2-40B4-BE49-F238E27FC236}">
                <a16:creationId xmlns:a16="http://schemas.microsoft.com/office/drawing/2014/main" id="{07D70DD4-C781-134C-A3C7-1402970AF2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503" y="4295899"/>
            <a:ext cx="3077165" cy="3077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45120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8988B-B2C3-4A9E-B83E-40B25DEBD517}"/>
              </a:ext>
            </a:extLst>
          </p:cNvPr>
          <p:cNvSpPr>
            <a:spLocks noGrp="1"/>
          </p:cNvSpPr>
          <p:nvPr>
            <p:ph type="title"/>
          </p:nvPr>
        </p:nvSpPr>
        <p:spPr/>
        <p:txBody>
          <a:bodyPr>
            <a:normAutofit/>
          </a:bodyPr>
          <a:lstStyle/>
          <a:p>
            <a:r>
              <a:rPr lang="en-CA" sz="4000" dirty="0">
                <a:latin typeface="Aharoni" panose="02010803020104030203" pitchFamily="2" charset="-79"/>
                <a:cs typeface="Aharoni" panose="02010803020104030203" pitchFamily="2" charset="-79"/>
              </a:rPr>
              <a:t>Where do I go from here?</a:t>
            </a:r>
          </a:p>
        </p:txBody>
      </p:sp>
      <p:sp>
        <p:nvSpPr>
          <p:cNvPr id="3" name="Content Placeholder 2">
            <a:extLst>
              <a:ext uri="{FF2B5EF4-FFF2-40B4-BE49-F238E27FC236}">
                <a16:creationId xmlns:a16="http://schemas.microsoft.com/office/drawing/2014/main" id="{6C5E1895-C75D-4A8D-8DAB-BDB507D799CA}"/>
              </a:ext>
            </a:extLst>
          </p:cNvPr>
          <p:cNvSpPr>
            <a:spLocks noGrp="1"/>
          </p:cNvSpPr>
          <p:nvPr>
            <p:ph idx="1"/>
          </p:nvPr>
        </p:nvSpPr>
        <p:spPr/>
        <p:txBody>
          <a:bodyPr>
            <a:normAutofit fontScale="92500" lnSpcReduction="20000"/>
          </a:bodyPr>
          <a:lstStyle/>
          <a:p>
            <a:r>
              <a:rPr lang="en-CA" sz="2800" dirty="0">
                <a:latin typeface="Aharoni" panose="02010803020104030203" pitchFamily="2" charset="-79"/>
                <a:cs typeface="Aharoni" panose="02010803020104030203" pitchFamily="2" charset="-79"/>
              </a:rPr>
              <a:t>University of Manitoba </a:t>
            </a:r>
          </a:p>
          <a:p>
            <a:r>
              <a:rPr lang="en-CA" sz="2800" dirty="0">
                <a:latin typeface="Aharoni" panose="02010803020104030203" pitchFamily="2" charset="-79"/>
                <a:cs typeface="Aharoni" panose="02010803020104030203" pitchFamily="2" charset="-79"/>
              </a:rPr>
              <a:t>University of Winnipeg </a:t>
            </a:r>
          </a:p>
          <a:p>
            <a:r>
              <a:rPr lang="en-CA" sz="2800" dirty="0">
                <a:latin typeface="Aharoni" panose="02010803020104030203" pitchFamily="2" charset="-79"/>
                <a:cs typeface="Aharoni" panose="02010803020104030203" pitchFamily="2" charset="-79"/>
              </a:rPr>
              <a:t>Red River College</a:t>
            </a:r>
          </a:p>
          <a:p>
            <a:r>
              <a:rPr lang="en-CA" sz="2800" dirty="0">
                <a:latin typeface="Aharoni" panose="02010803020104030203" pitchFamily="2" charset="-79"/>
                <a:cs typeface="Aharoni" panose="02010803020104030203" pitchFamily="2" charset="-79"/>
              </a:rPr>
              <a:t>Manitoba Institute of Trades and Technology (MITT)</a:t>
            </a:r>
          </a:p>
          <a:p>
            <a:r>
              <a:rPr lang="en-CA" sz="2800" dirty="0">
                <a:latin typeface="Aharoni" panose="02010803020104030203" pitchFamily="2" charset="-79"/>
                <a:cs typeface="Aharoni" panose="02010803020104030203" pitchFamily="2" charset="-79"/>
              </a:rPr>
              <a:t>Universite de Saint-Boniface</a:t>
            </a:r>
          </a:p>
          <a:p>
            <a:r>
              <a:rPr lang="en-CA" sz="2800" dirty="0">
                <a:latin typeface="Aharoni" panose="02010803020104030203" pitchFamily="2" charset="-79"/>
                <a:cs typeface="Aharoni" panose="02010803020104030203" pitchFamily="2" charset="-79"/>
              </a:rPr>
              <a:t>Canadian Mennonite University (CMU)</a:t>
            </a:r>
          </a:p>
          <a:p>
            <a:r>
              <a:rPr lang="en-CA" sz="2800" dirty="0">
                <a:latin typeface="Aharoni" panose="02010803020104030203" pitchFamily="2" charset="-79"/>
                <a:cs typeface="Aharoni" panose="02010803020104030203" pitchFamily="2" charset="-79"/>
              </a:rPr>
              <a:t>Assiniboine Community College</a:t>
            </a:r>
          </a:p>
          <a:p>
            <a:r>
              <a:rPr lang="en-CA" sz="2800" dirty="0">
                <a:latin typeface="Aharoni" panose="02010803020104030203" pitchFamily="2" charset="-79"/>
                <a:cs typeface="Aharoni" panose="02010803020104030203" pitchFamily="2" charset="-79"/>
              </a:rPr>
              <a:t>University College of the North (UCN)</a:t>
            </a:r>
          </a:p>
          <a:p>
            <a:r>
              <a:rPr lang="en-CA" sz="2800" dirty="0">
                <a:latin typeface="Aharoni" panose="02010803020104030203" pitchFamily="2" charset="-79"/>
                <a:cs typeface="Aharoni" panose="02010803020104030203" pitchFamily="2" charset="-79"/>
              </a:rPr>
              <a:t>Robertson College </a:t>
            </a:r>
          </a:p>
          <a:p>
            <a:r>
              <a:rPr lang="en-CA" sz="2800" dirty="0">
                <a:latin typeface="Berlin Sans FB" panose="020E0602020502020306" pitchFamily="34" charset="0"/>
              </a:rPr>
              <a:t>…..?</a:t>
            </a:r>
            <a:endParaRPr lang="en-CA" dirty="0">
              <a:latin typeface="Berlin Sans FB" panose="020E0602020502020306" pitchFamily="34" charset="0"/>
            </a:endParaRPr>
          </a:p>
        </p:txBody>
      </p:sp>
    </p:spTree>
    <p:extLst>
      <p:ext uri="{BB962C8B-B14F-4D97-AF65-F5344CB8AC3E}">
        <p14:creationId xmlns:p14="http://schemas.microsoft.com/office/powerpoint/2010/main" val="1027531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a:extLst>
              <a:ext uri="{FF2B5EF4-FFF2-40B4-BE49-F238E27FC236}">
                <a16:creationId xmlns:a16="http://schemas.microsoft.com/office/drawing/2014/main" id="{98179EFA-BCE8-4553-9389-EDBC6D9950AE}"/>
              </a:ext>
            </a:extLst>
          </p:cNvPr>
          <p:cNvPicPr>
            <a:picLocks noChangeAspect="1"/>
          </p:cNvPicPr>
          <p:nvPr/>
        </p:nvPicPr>
        <p:blipFill>
          <a:blip r:embed="rId4"/>
          <a:stretch>
            <a:fillRect/>
          </a:stretch>
        </p:blipFill>
        <p:spPr>
          <a:xfrm>
            <a:off x="4026228" y="1234250"/>
            <a:ext cx="4139543" cy="4389500"/>
          </a:xfrm>
          <a:prstGeom prst="rect">
            <a:avLst/>
          </a:prstGeom>
        </p:spPr>
      </p:pic>
    </p:spTree>
    <p:extLst>
      <p:ext uri="{BB962C8B-B14F-4D97-AF65-F5344CB8AC3E}">
        <p14:creationId xmlns:p14="http://schemas.microsoft.com/office/powerpoint/2010/main" val="10557214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3EE05-F8F4-4F4C-B8FF-06DC464F27A6}"/>
              </a:ext>
            </a:extLst>
          </p:cNvPr>
          <p:cNvSpPr>
            <a:spLocks noGrp="1"/>
          </p:cNvSpPr>
          <p:nvPr>
            <p:ph type="title" idx="4294967295"/>
          </p:nvPr>
        </p:nvSpPr>
        <p:spPr>
          <a:xfrm>
            <a:off x="0" y="642938"/>
            <a:ext cx="4621213" cy="4567237"/>
          </a:xfrm>
        </p:spPr>
        <p:txBody>
          <a:bodyPr vert="horz" lIns="91440" tIns="45720" rIns="91440" bIns="45720" rtlCol="0" anchor="b">
            <a:normAutofit/>
          </a:bodyPr>
          <a:lstStyle/>
          <a:p>
            <a:r>
              <a:rPr lang="en-US" kern="1200" dirty="0">
                <a:solidFill>
                  <a:schemeClr val="tx1"/>
                </a:solidFill>
                <a:latin typeface="+mj-lt"/>
                <a:ea typeface="+mj-ea"/>
                <a:cs typeface="+mj-cs"/>
              </a:rPr>
              <a:t>                            </a:t>
            </a:r>
          </a:p>
        </p:txBody>
      </p:sp>
      <p:sp>
        <p:nvSpPr>
          <p:cNvPr id="5" name="TextBox 4">
            <a:extLst>
              <a:ext uri="{FF2B5EF4-FFF2-40B4-BE49-F238E27FC236}">
                <a16:creationId xmlns:a16="http://schemas.microsoft.com/office/drawing/2014/main" id="{4B99E55E-5506-4132-A828-293395252B93}"/>
              </a:ext>
            </a:extLst>
          </p:cNvPr>
          <p:cNvSpPr txBox="1"/>
          <p:nvPr/>
        </p:nvSpPr>
        <p:spPr>
          <a:xfrm>
            <a:off x="1019503" y="4352222"/>
            <a:ext cx="10326414" cy="954107"/>
          </a:xfrm>
          <a:prstGeom prst="rect">
            <a:avLst/>
          </a:prstGeom>
          <a:noFill/>
        </p:spPr>
        <p:txBody>
          <a:bodyPr wrap="square" rtlCol="0">
            <a:spAutoFit/>
          </a:bodyPr>
          <a:lstStyle/>
          <a:p>
            <a:endParaRPr lang="en-CA" sz="2800" dirty="0">
              <a:latin typeface="Aharoni" panose="02010803020104030203" pitchFamily="2" charset="-79"/>
              <a:cs typeface="Aharoni" panose="02010803020104030203" pitchFamily="2" charset="-79"/>
            </a:endParaRPr>
          </a:p>
          <a:p>
            <a:r>
              <a:rPr lang="en-CA" sz="2800" dirty="0">
                <a:solidFill>
                  <a:schemeClr val="accent1"/>
                </a:solidFill>
                <a:latin typeface="Aharoni" panose="02010803020104030203" pitchFamily="2" charset="-79"/>
                <a:cs typeface="Aharoni" panose="02010803020104030203" pitchFamily="2" charset="-79"/>
              </a:rPr>
              <a:t>We are passionate advocates for the bioscience community</a:t>
            </a:r>
          </a:p>
        </p:txBody>
      </p:sp>
      <p:sp>
        <p:nvSpPr>
          <p:cNvPr id="38" name="TextBox 37">
            <a:extLst>
              <a:ext uri="{FF2B5EF4-FFF2-40B4-BE49-F238E27FC236}">
                <a16:creationId xmlns:a16="http://schemas.microsoft.com/office/drawing/2014/main" id="{4C6E602F-44E5-452B-B7C8-0E838F8F01C3}"/>
              </a:ext>
            </a:extLst>
          </p:cNvPr>
          <p:cNvSpPr txBox="1"/>
          <p:nvPr/>
        </p:nvSpPr>
        <p:spPr>
          <a:xfrm>
            <a:off x="428811" y="3732848"/>
            <a:ext cx="10228449" cy="523220"/>
          </a:xfrm>
          <a:prstGeom prst="rect">
            <a:avLst/>
          </a:prstGeom>
          <a:noFill/>
        </p:spPr>
        <p:txBody>
          <a:bodyPr wrap="square" rtlCol="0">
            <a:spAutoFit/>
          </a:bodyPr>
          <a:lstStyle/>
          <a:p>
            <a:r>
              <a:rPr lang="en-CA" sz="2800" dirty="0">
                <a:solidFill>
                  <a:srgbClr val="FF0000"/>
                </a:solidFill>
                <a:latin typeface="Aharoni" panose="02010803020104030203" pitchFamily="2" charset="-79"/>
                <a:cs typeface="Aharoni" panose="02010803020104030203" pitchFamily="2" charset="-79"/>
              </a:rPr>
              <a:t>We are the voice of Manitoba’s bioscience industry</a:t>
            </a:r>
          </a:p>
        </p:txBody>
      </p:sp>
      <p:pic>
        <p:nvPicPr>
          <p:cNvPr id="3" name="Picture 2">
            <a:extLst>
              <a:ext uri="{FF2B5EF4-FFF2-40B4-BE49-F238E27FC236}">
                <a16:creationId xmlns:a16="http://schemas.microsoft.com/office/drawing/2014/main" id="{98115C5A-3A86-40D2-A8A7-3F46B6042D99}"/>
              </a:ext>
            </a:extLst>
          </p:cNvPr>
          <p:cNvPicPr>
            <a:picLocks noChangeAspect="1"/>
          </p:cNvPicPr>
          <p:nvPr/>
        </p:nvPicPr>
        <p:blipFill>
          <a:blip r:embed="rId3"/>
          <a:stretch>
            <a:fillRect/>
          </a:stretch>
        </p:blipFill>
        <p:spPr>
          <a:xfrm>
            <a:off x="3754909" y="-137028"/>
            <a:ext cx="4139317" cy="4393096"/>
          </a:xfrm>
          <a:prstGeom prst="rect">
            <a:avLst/>
          </a:prstGeom>
        </p:spPr>
      </p:pic>
      <p:sp>
        <p:nvSpPr>
          <p:cNvPr id="9" name="TextBox 8">
            <a:extLst>
              <a:ext uri="{FF2B5EF4-FFF2-40B4-BE49-F238E27FC236}">
                <a16:creationId xmlns:a16="http://schemas.microsoft.com/office/drawing/2014/main" id="{B0C58998-B200-40EB-8EBC-EDEADF4E70EE}"/>
              </a:ext>
            </a:extLst>
          </p:cNvPr>
          <p:cNvSpPr txBox="1"/>
          <p:nvPr/>
        </p:nvSpPr>
        <p:spPr>
          <a:xfrm>
            <a:off x="3085471" y="5728531"/>
            <a:ext cx="9809614" cy="523220"/>
          </a:xfrm>
          <a:prstGeom prst="rect">
            <a:avLst/>
          </a:prstGeom>
          <a:noFill/>
        </p:spPr>
        <p:txBody>
          <a:bodyPr wrap="square" rtlCol="0">
            <a:spAutoFit/>
          </a:bodyPr>
          <a:lstStyle/>
          <a:p>
            <a:r>
              <a:rPr lang="en-CA" sz="2800" dirty="0">
                <a:solidFill>
                  <a:schemeClr val="accent4">
                    <a:lumMod val="75000"/>
                  </a:schemeClr>
                </a:solidFill>
                <a:latin typeface="Aharoni" panose="02010803020104030203" pitchFamily="2" charset="-79"/>
                <a:cs typeface="Aharoni" panose="02010803020104030203" pitchFamily="2" charset="-79"/>
              </a:rPr>
              <a:t>We are committed to the success of our members</a:t>
            </a:r>
          </a:p>
        </p:txBody>
      </p:sp>
    </p:spTree>
    <p:extLst>
      <p:ext uri="{BB962C8B-B14F-4D97-AF65-F5344CB8AC3E}">
        <p14:creationId xmlns:p14="http://schemas.microsoft.com/office/powerpoint/2010/main" val="26791382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915C5-CD44-4D8F-8E58-12BD7953E6C9}"/>
              </a:ext>
            </a:extLst>
          </p:cNvPr>
          <p:cNvSpPr>
            <a:spLocks noGrp="1"/>
          </p:cNvSpPr>
          <p:nvPr>
            <p:ph type="title"/>
          </p:nvPr>
        </p:nvSpPr>
        <p:spPr>
          <a:xfrm>
            <a:off x="2158116" y="587762"/>
            <a:ext cx="10515600" cy="1325563"/>
          </a:xfrm>
        </p:spPr>
        <p:txBody>
          <a:bodyPr/>
          <a:lstStyle/>
          <a:p>
            <a:pPr marL="0" marR="0" lvl="0" indent="0" defTabSz="457200" rtl="0" eaLnBrk="1" fontAlgn="auto" latinLnBrk="0" hangingPunct="1">
              <a:lnSpc>
                <a:spcPct val="107000"/>
              </a:lnSpc>
              <a:spcBef>
                <a:spcPts val="0"/>
              </a:spcBef>
              <a:spcAft>
                <a:spcPts val="800"/>
              </a:spcAft>
              <a:tabLst/>
              <a:defRPr/>
            </a:pPr>
            <a:r>
              <a:rPr kumimoji="0" lang="en-CA" sz="4400" b="1" i="0" u="none" strike="noStrike" kern="1200" cap="none" spc="0" normalizeH="0" baseline="0" noProof="0" dirty="0">
                <a:ln>
                  <a:noFill/>
                </a:ln>
                <a:solidFill>
                  <a:prstClr val="black"/>
                </a:solidFill>
                <a:effectLst/>
                <a:uLnTx/>
                <a:uFillTx/>
                <a:latin typeface="Aharoni" panose="02010803020104030203" pitchFamily="2" charset="-79"/>
                <a:ea typeface="Calibri" panose="020F0502020204030204" pitchFamily="34" charset="0"/>
                <a:cs typeface="Aharoni" panose="02010803020104030203" pitchFamily="2" charset="-79"/>
              </a:rPr>
              <a:t>Our Mission</a:t>
            </a:r>
          </a:p>
        </p:txBody>
      </p:sp>
      <p:pic>
        <p:nvPicPr>
          <p:cNvPr id="4" name="Picture 4">
            <a:extLst>
              <a:ext uri="{FF2B5EF4-FFF2-40B4-BE49-F238E27FC236}">
                <a16:creationId xmlns:a16="http://schemas.microsoft.com/office/drawing/2014/main" id="{E9EEB524-9832-47B8-9BB9-7CB162D121C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rot="10800000">
            <a:off x="6693031" y="-1"/>
            <a:ext cx="5596944" cy="69128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D2D8340-0907-4228-AC72-84B46607ED6F}"/>
              </a:ext>
            </a:extLst>
          </p:cNvPr>
          <p:cNvSpPr txBox="1"/>
          <p:nvPr/>
        </p:nvSpPr>
        <p:spPr>
          <a:xfrm>
            <a:off x="790279" y="1913325"/>
            <a:ext cx="7004901" cy="3875613"/>
          </a:xfrm>
          <a:prstGeom prst="rect">
            <a:avLst/>
          </a:prstGeom>
          <a:noFill/>
        </p:spPr>
        <p:txBody>
          <a:bodyPr wrap="square">
            <a:spAutoFit/>
          </a:bodyPr>
          <a:lstStyle/>
          <a:p>
            <a:pPr>
              <a:lnSpc>
                <a:spcPct val="107000"/>
              </a:lnSpc>
              <a:spcAft>
                <a:spcPts val="800"/>
              </a:spcAft>
            </a:pPr>
            <a:endParaRPr lang="en-CA" sz="2800" b="1" dirty="0">
              <a:effectLst/>
              <a:latin typeface="Aharoni" panose="02010803020104030203" pitchFamily="2" charset="-79"/>
              <a:ea typeface="Calibri" panose="020F0502020204030204" pitchFamily="34" charset="0"/>
              <a:cs typeface="Aharoni" panose="02010803020104030203" pitchFamily="2" charset="-79"/>
            </a:endParaRPr>
          </a:p>
          <a:p>
            <a:pPr>
              <a:lnSpc>
                <a:spcPct val="107000"/>
              </a:lnSpc>
              <a:spcAft>
                <a:spcPts val="800"/>
              </a:spcAft>
            </a:pPr>
            <a:r>
              <a:rPr lang="en-CA" sz="2800" dirty="0">
                <a:effectLst/>
                <a:latin typeface="Aharoni" panose="02010803020104030203" pitchFamily="2" charset="-79"/>
                <a:ea typeface="Calibri" panose="020F0502020204030204" pitchFamily="34" charset="0"/>
                <a:cs typeface="Aharoni" panose="02010803020104030203" pitchFamily="2" charset="-79"/>
              </a:rPr>
              <a:t>To enable commercial success for Manitoba’s bioscience companies by acting as a catalyst for innovation, by expanding the sector’s skills and workforce development, and by leading with one unified voice to create local and global engagement.</a:t>
            </a:r>
            <a:endParaRPr lang="en-CA" sz="2400" dirty="0">
              <a:effectLst/>
              <a:latin typeface="Aharoni" panose="02010803020104030203" pitchFamily="2" charset="-79"/>
              <a:ea typeface="Calibri" panose="020F0502020204030204" pitchFamily="34" charset="0"/>
              <a:cs typeface="Aharoni" panose="02010803020104030203" pitchFamily="2" charset="-79"/>
            </a:endParaRPr>
          </a:p>
        </p:txBody>
      </p:sp>
    </p:spTree>
    <p:extLst>
      <p:ext uri="{BB962C8B-B14F-4D97-AF65-F5344CB8AC3E}">
        <p14:creationId xmlns:p14="http://schemas.microsoft.com/office/powerpoint/2010/main" val="37589285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0AF20817-6040-4C7B-A66F-29F0406A798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68079" y="102394"/>
            <a:ext cx="5462937" cy="674730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04C8CD2-D9B6-4526-9AE4-663CBDE5085B}"/>
              </a:ext>
            </a:extLst>
          </p:cNvPr>
          <p:cNvSpPr txBox="1"/>
          <p:nvPr/>
        </p:nvSpPr>
        <p:spPr>
          <a:xfrm>
            <a:off x="4470663" y="1426365"/>
            <a:ext cx="6188696" cy="3582199"/>
          </a:xfrm>
          <a:prstGeom prst="rect">
            <a:avLst/>
          </a:prstGeom>
          <a:noFill/>
        </p:spPr>
        <p:txBody>
          <a:bodyPr wrap="square">
            <a:spAutoFit/>
          </a:bodyPr>
          <a:lstStyle/>
          <a:p>
            <a:pPr>
              <a:lnSpc>
                <a:spcPct val="107000"/>
              </a:lnSpc>
              <a:spcAft>
                <a:spcPts val="800"/>
              </a:spcAft>
            </a:pPr>
            <a:r>
              <a:rPr lang="en-CA" sz="4400" b="1" dirty="0">
                <a:effectLst/>
                <a:latin typeface="Aharoni" panose="02010803020104030203" pitchFamily="2" charset="-79"/>
                <a:ea typeface="Calibri" panose="020F0502020204030204" pitchFamily="34" charset="0"/>
                <a:cs typeface="Aharoni" panose="02010803020104030203" pitchFamily="2" charset="-79"/>
              </a:rPr>
              <a:t>Our Vision</a:t>
            </a:r>
          </a:p>
          <a:p>
            <a:pPr>
              <a:lnSpc>
                <a:spcPct val="107000"/>
              </a:lnSpc>
              <a:spcAft>
                <a:spcPts val="800"/>
              </a:spcAft>
            </a:pPr>
            <a:endParaRPr lang="en-CA"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3200" dirty="0">
                <a:effectLst/>
                <a:latin typeface="Aharoni" panose="02010803020104030203" pitchFamily="2" charset="-79"/>
                <a:ea typeface="Calibri" panose="020F0502020204030204" pitchFamily="34" charset="0"/>
                <a:cs typeface="Aharoni" panose="02010803020104030203" pitchFamily="2" charset="-79"/>
              </a:rPr>
              <a:t>To </a:t>
            </a:r>
            <a:r>
              <a:rPr lang="en-CA" sz="2800" dirty="0">
                <a:effectLst/>
                <a:latin typeface="Aharoni" panose="02010803020104030203" pitchFamily="2" charset="-79"/>
                <a:ea typeface="Calibri" panose="020F0502020204030204" pitchFamily="34" charset="0"/>
                <a:cs typeface="Aharoni" panose="02010803020104030203" pitchFamily="2" charset="-79"/>
              </a:rPr>
              <a:t>cultivate</a:t>
            </a:r>
            <a:r>
              <a:rPr lang="en-CA" sz="3200" dirty="0">
                <a:effectLst/>
                <a:latin typeface="Aharoni" panose="02010803020104030203" pitchFamily="2" charset="-79"/>
                <a:ea typeface="Calibri" panose="020F0502020204030204" pitchFamily="34" charset="0"/>
                <a:cs typeface="Aharoni" panose="02010803020104030203" pitchFamily="2" charset="-79"/>
              </a:rPr>
              <a:t> a vital bioscience community that drives economic growth for Manitoba.</a:t>
            </a:r>
            <a:endParaRPr lang="en-CA" sz="2800" dirty="0">
              <a:effectLst/>
              <a:latin typeface="Aharoni" panose="02010803020104030203" pitchFamily="2" charset="-79"/>
              <a:ea typeface="Calibri" panose="020F0502020204030204" pitchFamily="34" charset="0"/>
              <a:cs typeface="Aharoni" panose="02010803020104030203" pitchFamily="2" charset="-79"/>
            </a:endParaRPr>
          </a:p>
        </p:txBody>
      </p:sp>
    </p:spTree>
    <p:extLst>
      <p:ext uri="{BB962C8B-B14F-4D97-AF65-F5344CB8AC3E}">
        <p14:creationId xmlns:p14="http://schemas.microsoft.com/office/powerpoint/2010/main" val="36899292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A59BD41-D1CC-4D3C-88A6-FB7F7657C2D3}"/>
              </a:ext>
            </a:extLst>
          </p:cNvPr>
          <p:cNvPicPr>
            <a:picLocks noGrp="1" noChangeAspect="1"/>
          </p:cNvPicPr>
          <p:nvPr>
            <p:ph idx="1"/>
          </p:nvPr>
        </p:nvPicPr>
        <p:blipFill>
          <a:blip r:embed="rId3"/>
          <a:stretch>
            <a:fillRect/>
          </a:stretch>
        </p:blipFill>
        <p:spPr>
          <a:xfrm>
            <a:off x="1629990" y="-602257"/>
            <a:ext cx="8408450" cy="7259533"/>
          </a:xfrm>
          <a:prstGeom prst="rect">
            <a:avLst/>
          </a:prstGeom>
        </p:spPr>
      </p:pic>
      <p:sp>
        <p:nvSpPr>
          <p:cNvPr id="5" name="Oval 4">
            <a:extLst>
              <a:ext uri="{FF2B5EF4-FFF2-40B4-BE49-F238E27FC236}">
                <a16:creationId xmlns:a16="http://schemas.microsoft.com/office/drawing/2014/main" id="{985B549C-3724-4110-A5C7-A96A70928232}"/>
              </a:ext>
            </a:extLst>
          </p:cNvPr>
          <p:cNvSpPr>
            <a:spLocks noChangeAspect="1"/>
          </p:cNvSpPr>
          <p:nvPr/>
        </p:nvSpPr>
        <p:spPr>
          <a:xfrm>
            <a:off x="5132457" y="4158532"/>
            <a:ext cx="1403516" cy="1339951"/>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TextBox 5">
            <a:extLst>
              <a:ext uri="{FF2B5EF4-FFF2-40B4-BE49-F238E27FC236}">
                <a16:creationId xmlns:a16="http://schemas.microsoft.com/office/drawing/2014/main" id="{6D81B3B1-930D-4AFE-95D4-1E18FD9CCF80}"/>
              </a:ext>
            </a:extLst>
          </p:cNvPr>
          <p:cNvSpPr txBox="1"/>
          <p:nvPr/>
        </p:nvSpPr>
        <p:spPr>
          <a:xfrm>
            <a:off x="5062232" y="4620758"/>
            <a:ext cx="1667383" cy="415498"/>
          </a:xfrm>
          <a:prstGeom prst="rect">
            <a:avLst/>
          </a:prstGeom>
          <a:noFill/>
        </p:spPr>
        <p:txBody>
          <a:bodyPr wrap="square" rtlCol="0">
            <a:spAutoFit/>
          </a:bodyPr>
          <a:lstStyle/>
          <a:p>
            <a:r>
              <a:rPr lang="en-CA" sz="2000" b="1" dirty="0">
                <a:solidFill>
                  <a:schemeClr val="bg1"/>
                </a:solidFill>
                <a:latin typeface="Aharoni" panose="020B0604020202020204" pitchFamily="2" charset="-79"/>
                <a:cs typeface="Aharoni" panose="020B0604020202020204" pitchFamily="2" charset="-79"/>
              </a:rPr>
              <a:t>BIOHEALTH</a:t>
            </a:r>
          </a:p>
        </p:txBody>
      </p:sp>
    </p:spTree>
    <p:extLst>
      <p:ext uri="{BB962C8B-B14F-4D97-AF65-F5344CB8AC3E}">
        <p14:creationId xmlns:p14="http://schemas.microsoft.com/office/powerpoint/2010/main" val="9587679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6E5353F-4AF9-4D2D-9A22-B2E1D06414FD}"/>
              </a:ext>
            </a:extLst>
          </p:cNvPr>
          <p:cNvPicPr>
            <a:picLocks noGrp="1" noChangeAspect="1"/>
          </p:cNvPicPr>
          <p:nvPr>
            <p:ph idx="1"/>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8619347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CA771-7934-4523-B4B0-8834CF9A2296}"/>
              </a:ext>
            </a:extLst>
          </p:cNvPr>
          <p:cNvSpPr>
            <a:spLocks noGrp="1"/>
          </p:cNvSpPr>
          <p:nvPr>
            <p:ph type="title"/>
          </p:nvPr>
        </p:nvSpPr>
        <p:spPr/>
        <p:txBody>
          <a:bodyPr/>
          <a:lstStyle/>
          <a:p>
            <a:r>
              <a:rPr lang="en-CA" sz="4400" b="1" dirty="0">
                <a:solidFill>
                  <a:schemeClr val="accent2"/>
                </a:solidFill>
                <a:latin typeface="Aharoni" panose="02010803020104030203" pitchFamily="2" charset="-79"/>
                <a:cs typeface="Aharoni" panose="02010803020104030203" pitchFamily="2" charset="-79"/>
              </a:rPr>
              <a:t>AG  BIOTECH</a:t>
            </a:r>
            <a:endParaRPr lang="en-CA" dirty="0"/>
          </a:p>
        </p:txBody>
      </p:sp>
      <p:sp>
        <p:nvSpPr>
          <p:cNvPr id="3" name="Content Placeholder 2">
            <a:extLst>
              <a:ext uri="{FF2B5EF4-FFF2-40B4-BE49-F238E27FC236}">
                <a16:creationId xmlns:a16="http://schemas.microsoft.com/office/drawing/2014/main" id="{61F1CF2F-14BE-4C22-BBC2-D6E33C55349B}"/>
              </a:ext>
            </a:extLst>
          </p:cNvPr>
          <p:cNvSpPr>
            <a:spLocks noGrp="1"/>
          </p:cNvSpPr>
          <p:nvPr>
            <p:ph idx="1"/>
          </p:nvPr>
        </p:nvSpPr>
        <p:spPr/>
        <p:txBody>
          <a:bodyPr/>
          <a:lstStyle/>
          <a:p>
            <a:pPr marL="0" indent="0">
              <a:buNone/>
            </a:pPr>
            <a:r>
              <a:rPr lang="en-CA" dirty="0">
                <a:latin typeface="Aharoni" panose="02010803020104030203" pitchFamily="2" charset="-79"/>
                <a:cs typeface="Aharoni" panose="02010803020104030203" pitchFamily="2" charset="-79"/>
              </a:rPr>
              <a:t>Plant Genomics</a:t>
            </a:r>
          </a:p>
          <a:p>
            <a:pPr marL="0" indent="0">
              <a:buNone/>
            </a:pPr>
            <a:endParaRPr lang="en-CA" dirty="0">
              <a:latin typeface="Aharoni" panose="02010803020104030203" pitchFamily="2" charset="-79"/>
              <a:cs typeface="Aharoni" panose="02010803020104030203" pitchFamily="2" charset="-79"/>
            </a:endParaRPr>
          </a:p>
          <a:p>
            <a:pPr marL="0" indent="0">
              <a:buNone/>
            </a:pPr>
            <a:r>
              <a:rPr lang="en-CA" dirty="0">
                <a:latin typeface="Aharoni" panose="02010803020104030203" pitchFamily="2" charset="-79"/>
                <a:cs typeface="Aharoni" panose="02010803020104030203" pitchFamily="2" charset="-79"/>
              </a:rPr>
              <a:t>	Animal Health</a:t>
            </a:r>
          </a:p>
          <a:p>
            <a:pPr marL="0" indent="0">
              <a:buNone/>
            </a:pPr>
            <a:endParaRPr lang="en-CA" dirty="0">
              <a:latin typeface="Aharoni" panose="02010803020104030203" pitchFamily="2" charset="-79"/>
              <a:cs typeface="Aharoni" panose="02010803020104030203" pitchFamily="2" charset="-79"/>
            </a:endParaRPr>
          </a:p>
          <a:p>
            <a:pPr marL="0" indent="0">
              <a:buNone/>
            </a:pPr>
            <a:r>
              <a:rPr lang="en-CA" dirty="0">
                <a:latin typeface="Aharoni" panose="02010803020104030203" pitchFamily="2" charset="-79"/>
                <a:cs typeface="Aharoni" panose="02010803020104030203" pitchFamily="2" charset="-79"/>
              </a:rPr>
              <a:t>		Ag Inputs</a:t>
            </a:r>
          </a:p>
          <a:p>
            <a:pPr marL="0" indent="0">
              <a:buNone/>
            </a:pPr>
            <a:r>
              <a:rPr lang="en-CA" dirty="0">
                <a:latin typeface="Aharoni" panose="02010803020104030203" pitchFamily="2" charset="-79"/>
                <a:cs typeface="Aharoni" panose="02010803020104030203" pitchFamily="2" charset="-79"/>
              </a:rPr>
              <a:t>	</a:t>
            </a:r>
          </a:p>
          <a:p>
            <a:pPr marL="0" indent="0">
              <a:buNone/>
            </a:pPr>
            <a:r>
              <a:rPr lang="en-CA" dirty="0">
                <a:latin typeface="Aharoni" panose="02010803020104030203" pitchFamily="2" charset="-79"/>
                <a:cs typeface="Aharoni" panose="02010803020104030203" pitchFamily="2" charset="-79"/>
              </a:rPr>
              <a:t>			Precision Agriculture</a:t>
            </a:r>
          </a:p>
        </p:txBody>
      </p:sp>
      <p:pic>
        <p:nvPicPr>
          <p:cNvPr id="4" name="Picture 4">
            <a:extLst>
              <a:ext uri="{FF2B5EF4-FFF2-40B4-BE49-F238E27FC236}">
                <a16:creationId xmlns:a16="http://schemas.microsoft.com/office/drawing/2014/main" id="{1E048390-BC82-4601-944E-53B8A4ED2F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6568644" y="0"/>
            <a:ext cx="575367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0154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6160163-58B4-4CD1-BB1F-1C2FF415DF7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47577" y="43488"/>
            <a:ext cx="5482137" cy="677102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9BFC1C2-0323-4BEC-910E-38E0FED788D9}"/>
              </a:ext>
            </a:extLst>
          </p:cNvPr>
          <p:cNvSpPr>
            <a:spLocks noGrp="1"/>
          </p:cNvSpPr>
          <p:nvPr>
            <p:ph type="title"/>
          </p:nvPr>
        </p:nvSpPr>
        <p:spPr/>
        <p:txBody>
          <a:bodyPr/>
          <a:lstStyle/>
          <a:p>
            <a:r>
              <a:rPr lang="en-CA" sz="4400" b="1" dirty="0">
                <a:solidFill>
                  <a:schemeClr val="accent6">
                    <a:lumMod val="75000"/>
                  </a:schemeClr>
                </a:solidFill>
                <a:latin typeface="Aharoni" panose="02010803020104030203" pitchFamily="2" charset="-79"/>
                <a:cs typeface="Aharoni" panose="02010803020104030203" pitchFamily="2" charset="-79"/>
              </a:rPr>
              <a:t>                               BIOHEALTH</a:t>
            </a:r>
            <a:endParaRPr lang="en-CA" dirty="0"/>
          </a:p>
        </p:txBody>
      </p:sp>
      <p:sp>
        <p:nvSpPr>
          <p:cNvPr id="11" name="TextBox 10">
            <a:extLst>
              <a:ext uri="{FF2B5EF4-FFF2-40B4-BE49-F238E27FC236}">
                <a16:creationId xmlns:a16="http://schemas.microsoft.com/office/drawing/2014/main" id="{86CBD962-7B1D-40FA-ABAB-95416A008D7D}"/>
              </a:ext>
            </a:extLst>
          </p:cNvPr>
          <p:cNvSpPr txBox="1"/>
          <p:nvPr/>
        </p:nvSpPr>
        <p:spPr>
          <a:xfrm>
            <a:off x="4440621" y="2144110"/>
            <a:ext cx="6416565" cy="3108543"/>
          </a:xfrm>
          <a:prstGeom prst="rect">
            <a:avLst/>
          </a:prstGeom>
          <a:noFill/>
        </p:spPr>
        <p:txBody>
          <a:bodyPr wrap="square" rtlCol="0">
            <a:spAutoFit/>
          </a:bodyPr>
          <a:lstStyle/>
          <a:p>
            <a:r>
              <a:rPr lang="en-CA" sz="2800" dirty="0">
                <a:latin typeface="Aharoni" panose="02010803020104030203" pitchFamily="2" charset="-79"/>
                <a:cs typeface="Aharoni" panose="02010803020104030203" pitchFamily="2" charset="-79"/>
              </a:rPr>
              <a:t>Healthy Food and Ingredients</a:t>
            </a:r>
          </a:p>
          <a:p>
            <a:endParaRPr lang="en-CA" sz="2800" dirty="0">
              <a:latin typeface="Aharoni" panose="02010803020104030203" pitchFamily="2" charset="-79"/>
              <a:cs typeface="Aharoni" panose="02010803020104030203" pitchFamily="2" charset="-79"/>
            </a:endParaRPr>
          </a:p>
          <a:p>
            <a:r>
              <a:rPr lang="en-CA" sz="2800" dirty="0">
                <a:latin typeface="Aharoni" panose="02010803020104030203" pitchFamily="2" charset="-79"/>
                <a:cs typeface="Aharoni" panose="02010803020104030203" pitchFamily="2" charset="-79"/>
              </a:rPr>
              <a:t>	Medical Technology</a:t>
            </a:r>
          </a:p>
          <a:p>
            <a:r>
              <a:rPr lang="en-CA" sz="2800" dirty="0">
                <a:latin typeface="Aharoni" panose="02010803020104030203" pitchFamily="2" charset="-79"/>
                <a:cs typeface="Aharoni" panose="02010803020104030203" pitchFamily="2" charset="-79"/>
              </a:rPr>
              <a:t>	</a:t>
            </a:r>
          </a:p>
          <a:p>
            <a:r>
              <a:rPr lang="en-CA" sz="2800" dirty="0">
                <a:latin typeface="Aharoni" panose="02010803020104030203" pitchFamily="2" charset="-79"/>
                <a:cs typeface="Aharoni" panose="02010803020104030203" pitchFamily="2" charset="-79"/>
              </a:rPr>
              <a:t>		 Therapeutics</a:t>
            </a:r>
          </a:p>
          <a:p>
            <a:endParaRPr lang="en-CA" sz="2800" dirty="0">
              <a:latin typeface="Aharoni" panose="02010803020104030203" pitchFamily="2" charset="-79"/>
              <a:cs typeface="Aharoni" panose="02010803020104030203" pitchFamily="2" charset="-79"/>
            </a:endParaRPr>
          </a:p>
          <a:p>
            <a:r>
              <a:rPr lang="en-CA" sz="2800" dirty="0">
                <a:latin typeface="Aharoni" panose="02010803020104030203" pitchFamily="2" charset="-79"/>
                <a:cs typeface="Aharoni" panose="02010803020104030203" pitchFamily="2" charset="-79"/>
              </a:rPr>
              <a:t>			Digital Health</a:t>
            </a:r>
          </a:p>
        </p:txBody>
      </p:sp>
    </p:spTree>
    <p:extLst>
      <p:ext uri="{BB962C8B-B14F-4D97-AF65-F5344CB8AC3E}">
        <p14:creationId xmlns:p14="http://schemas.microsoft.com/office/powerpoint/2010/main" val="11543281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330b832f-835f-48eb-8f0f-44febc9de48b">
      <Terms xmlns="http://schemas.microsoft.com/office/infopath/2007/PartnerControls"/>
    </lcf76f155ced4ddcb4097134ff3c332f>
    <TaxCatchAll xmlns="8029608f-549c-4e63-9686-6f1e0995f2f1" xsi:nil="true"/>
    <Approved xmlns="330b832f-835f-48eb-8f0f-44febc9de48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B996D3BC4220D4F9AED22A753C7A56D" ma:contentTypeVersion="17" ma:contentTypeDescription="Create a new document." ma:contentTypeScope="" ma:versionID="ae9b2b51ccf744445eeb9df2cdff3a74">
  <xsd:schema xmlns:xsd="http://www.w3.org/2001/XMLSchema" xmlns:xs="http://www.w3.org/2001/XMLSchema" xmlns:p="http://schemas.microsoft.com/office/2006/metadata/properties" xmlns:ns2="8029608f-549c-4e63-9686-6f1e0995f2f1" xmlns:ns3="330b832f-835f-48eb-8f0f-44febc9de48b" targetNamespace="http://schemas.microsoft.com/office/2006/metadata/properties" ma:root="true" ma:fieldsID="ef48113a32f6e73dac1e9ded98c418d2" ns2:_="" ns3:_="">
    <xsd:import namespace="8029608f-549c-4e63-9686-6f1e0995f2f1"/>
    <xsd:import namespace="330b832f-835f-48eb-8f0f-44febc9de48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EventHashCode" minOccurs="0"/>
                <xsd:element ref="ns3:MediaServiceGenerationTime" minOccurs="0"/>
                <xsd:element ref="ns3:Approved" minOccurs="0"/>
                <xsd:element ref="ns3:MediaServiceAutoKeyPoints" minOccurs="0"/>
                <xsd:element ref="ns3:MediaServiceKeyPoints"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029608f-549c-4e63-9686-6f1e0995f2f1"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4" nillable="true" ma:displayName="Taxonomy Catch All Column" ma:hidden="true" ma:list="{cb113aac-253f-4f1d-90c9-b8df216d9c02}" ma:internalName="TaxCatchAll" ma:showField="CatchAllData" ma:web="8029608f-549c-4e63-9686-6f1e0995f2f1">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30b832f-835f-48eb-8f0f-44febc9de48b"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Approved" ma:index="18" nillable="true" ma:displayName="Approved" ma:format="Dropdown" ma:internalName="Approved">
      <xsd:simpleType>
        <xsd:union memberTypes="dms:Text">
          <xsd:simpleType>
            <xsd:restriction base="dms:Choice">
              <xsd:enumeration value="Yes"/>
              <xsd:enumeration value="No"/>
              <xsd:enumeration value="Not yet"/>
            </xsd:restriction>
          </xsd:simpleType>
        </xsd:unio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c492c0aa-8f6d-4267-a668-f05296679a2a"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DCB8D9F-8A36-4F58-A5EC-7C2A90C2E4C5}">
  <ds:schemaRefs>
    <ds:schemaRef ds:uri="http://schemas.microsoft.com/sharepoint/v3/contenttype/forms"/>
  </ds:schemaRefs>
</ds:datastoreItem>
</file>

<file path=customXml/itemProps2.xml><?xml version="1.0" encoding="utf-8"?>
<ds:datastoreItem xmlns:ds="http://schemas.openxmlformats.org/officeDocument/2006/customXml" ds:itemID="{90946E44-8952-429B-8291-51A8F28F4813}">
  <ds:schemaRefs>
    <ds:schemaRef ds:uri="http://schemas.microsoft.com/office/2006/metadata/properties"/>
    <ds:schemaRef ds:uri="http://schemas.microsoft.com/office/infopath/2007/PartnerControls"/>
    <ds:schemaRef ds:uri="330b832f-835f-48eb-8f0f-44febc9de48b"/>
    <ds:schemaRef ds:uri="8029608f-549c-4e63-9686-6f1e0995f2f1"/>
  </ds:schemaRefs>
</ds:datastoreItem>
</file>

<file path=customXml/itemProps3.xml><?xml version="1.0" encoding="utf-8"?>
<ds:datastoreItem xmlns:ds="http://schemas.openxmlformats.org/officeDocument/2006/customXml" ds:itemID="{4A152808-E663-4564-A1FF-4CFFF13BF7C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029608f-549c-4e63-9686-6f1e0995f2f1"/>
    <ds:schemaRef ds:uri="330b832f-835f-48eb-8f0f-44febc9de4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79</TotalTime>
  <Words>899</Words>
  <Application>Microsoft Office PowerPoint</Application>
  <PresentationFormat>Widescreen</PresentationFormat>
  <Paragraphs>161</Paragraphs>
  <Slides>24</Slides>
  <Notes>21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Aharoni</vt:lpstr>
      <vt:lpstr>Arial</vt:lpstr>
      <vt:lpstr>Berlin Sans FB</vt:lpstr>
      <vt:lpstr>Calibri</vt:lpstr>
      <vt:lpstr>Calibri Light</vt:lpstr>
      <vt:lpstr>Candara Light</vt:lpstr>
      <vt:lpstr>Symbol</vt:lpstr>
      <vt:lpstr>Times New Roman</vt:lpstr>
      <vt:lpstr>Office Theme</vt:lpstr>
      <vt:lpstr>Bioscience Careers in Manitoba</vt:lpstr>
      <vt:lpstr>PowerPoint Presentation</vt:lpstr>
      <vt:lpstr>                            </vt:lpstr>
      <vt:lpstr>Our Mission</vt:lpstr>
      <vt:lpstr>PowerPoint Presentation</vt:lpstr>
      <vt:lpstr>PowerPoint Presentation</vt:lpstr>
      <vt:lpstr>PowerPoint Presentation</vt:lpstr>
      <vt:lpstr>AG  BIOTECH</vt:lpstr>
      <vt:lpstr>                               BIOHEALTH</vt:lpstr>
      <vt:lpstr>CLEAN  BIOTECH</vt:lpstr>
      <vt:lpstr>Jobs/Careers that might  interest you</vt:lpstr>
      <vt:lpstr>  research scientist, biologist, chemist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Where do I go from here?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Bioscience Careers in Manitoba</dc:title>
  <dc:creator>Barb Babletek</dc:creator>
  <cp:lastModifiedBy>Barb Babletek</cp:lastModifiedBy>
  <cp:revision>2</cp:revision>
  <dcterms:created xsi:type="dcterms:W3CDTF">2022-03-30T19:11:24Z</dcterms:created>
  <dcterms:modified xsi:type="dcterms:W3CDTF">2022-04-07T14:22:07Z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0x0101003B996D3BC4220D4F9AED22A753C7A56D</vt:lpwstr>
  </property>
  <property fmtid="{D5CDD505-2E9C-101B-9397-08002B2CF9AE}" pid="3" name="MediaServiceImageTags">
    <vt:lpwstr/>
  </property>
</Properties>
</file>