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7"/>
  </p:notesMasterIdLst>
  <p:sldIdLst>
    <p:sldId id="284" r:id="rId2"/>
    <p:sldId id="259" r:id="rId3"/>
    <p:sldId id="269" r:id="rId4"/>
    <p:sldId id="293" r:id="rId5"/>
    <p:sldId id="295" r:id="rId6"/>
    <p:sldId id="297" r:id="rId7"/>
    <p:sldId id="285" r:id="rId8"/>
    <p:sldId id="260" r:id="rId9"/>
    <p:sldId id="261" r:id="rId10"/>
    <p:sldId id="286" r:id="rId11"/>
    <p:sldId id="287" r:id="rId12"/>
    <p:sldId id="291" r:id="rId13"/>
    <p:sldId id="288" r:id="rId14"/>
    <p:sldId id="290" r:id="rId15"/>
    <p:sldId id="29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625"/>
    <a:srgbClr val="DDD2BC"/>
    <a:srgbClr val="2B4E62"/>
    <a:srgbClr val="65983F"/>
    <a:srgbClr val="7DB244"/>
    <a:srgbClr val="9CC68B"/>
    <a:srgbClr val="7F9F6D"/>
    <a:srgbClr val="93B981"/>
    <a:srgbClr val="87AA76"/>
    <a:srgbClr val="7D9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71757" autoAdjust="0"/>
  </p:normalViewPr>
  <p:slideViewPr>
    <p:cSldViewPr snapToGrid="0" snapToObjects="1">
      <p:cViewPr varScale="1">
        <p:scale>
          <a:sx n="73" d="100"/>
          <a:sy n="73" d="100"/>
        </p:scale>
        <p:origin x="2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1FB6A-855F-6F45-ABA3-426DB687E4EA}" type="datetimeFigureOut">
              <a:rPr lang="en-CA" smtClean="0"/>
              <a:t>2022-04-04</a:t>
            </a:fld>
            <a:endParaRPr lang="en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3AE58-243A-EE49-9E07-0FE90D5CA651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49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961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OFFICIAL LANGUAGE PROGRAM </a:t>
            </a:r>
          </a:p>
          <a:p>
            <a:endParaRPr lang="fr-CA" dirty="0"/>
          </a:p>
          <a:p>
            <a:r>
              <a:rPr lang="fr-CA" dirty="0"/>
              <a:t>1-</a:t>
            </a:r>
            <a:r>
              <a:rPr lang="fr-CA" baseline="0" dirty="0"/>
              <a:t> EXPLORE 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is an intensive French-immersion program that is offered during the spring and summer. </a:t>
            </a:r>
          </a:p>
          <a:p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fr-CA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ODDYSSEY: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 youth to practice their English-speaking skills and share your culture while getting paid!</a:t>
            </a:r>
          </a:p>
          <a:p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</a:t>
            </a:r>
            <a:r>
              <a:rPr lang="fr-CA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DESTINATION CLIC: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three-week summer program tailored to help francophone youth (outside Quebec) nurture their sense of belonging to and identity with their francophone community at home and throughout Canada.</a:t>
            </a:r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  <a:p>
            <a:r>
              <a:rPr lang="fr-CA" dirty="0"/>
              <a:t>YOUNG</a:t>
            </a:r>
            <a:r>
              <a:rPr lang="fr-CA" baseline="0" dirty="0"/>
              <a:t> CANADA AT WORK: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develop an awareness of our country's diversity, to connect with Canadians in other regions, as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 as practicing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second language.</a:t>
            </a:r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</a:t>
            </a:r>
            <a:r>
              <a:rPr lang="fr-CA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WORK: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 at Work is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summer employment program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youth 18 to 30 years of age designed to provide Canadian students with practical summer job experience, a chance to practice and improve their second official language skills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477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284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4529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86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182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23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083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46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>
                <a:solidFill>
                  <a:srgbClr val="DDD2BC"/>
                </a:solidFill>
              </a:rPr>
              <a:t>In 2018, the Federal government set an objective to </a:t>
            </a:r>
            <a:r>
              <a:rPr lang="en-US" b="1" dirty="0">
                <a:solidFill>
                  <a:srgbClr val="F14625"/>
                </a:solidFill>
              </a:rPr>
              <a:t>increase the bilingualism rate</a:t>
            </a:r>
            <a:r>
              <a:rPr lang="en-US" dirty="0">
                <a:solidFill>
                  <a:srgbClr val="DDD2BC"/>
                </a:solidFill>
              </a:rPr>
              <a:t> to 20% by 2036 (from the existing 17.9%).</a:t>
            </a:r>
          </a:p>
          <a:p>
            <a:pPr marL="174913" indent="-174913">
              <a:buFontTx/>
              <a:buChar char="-"/>
            </a:pPr>
            <a:r>
              <a:rPr lang="fr-CA" dirty="0" err="1"/>
              <a:t>Which</a:t>
            </a:r>
            <a:r>
              <a:rPr lang="fr-CA" dirty="0"/>
              <a:t> </a:t>
            </a:r>
            <a:r>
              <a:rPr lang="fr-CA" dirty="0" err="1"/>
              <a:t>means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here</a:t>
            </a:r>
            <a:r>
              <a:rPr lang="fr-CA" dirty="0"/>
              <a:t> in Manitoba</a:t>
            </a:r>
            <a:r>
              <a:rPr lang="fr-CA" baseline="0" dirty="0"/>
              <a:t>, the </a:t>
            </a:r>
            <a:r>
              <a:rPr lang="fr-CA" baseline="0" dirty="0" err="1"/>
              <a:t>demand</a:t>
            </a:r>
            <a:r>
              <a:rPr lang="fr-CA" baseline="0" dirty="0"/>
              <a:t> for French immersion </a:t>
            </a:r>
            <a:r>
              <a:rPr lang="fr-CA" baseline="0" dirty="0" err="1"/>
              <a:t>keeps</a:t>
            </a:r>
            <a:r>
              <a:rPr lang="fr-CA" baseline="0" dirty="0"/>
              <a:t> </a:t>
            </a:r>
            <a:r>
              <a:rPr lang="fr-CA" baseline="0" dirty="0" err="1"/>
              <a:t>growing</a:t>
            </a:r>
            <a:r>
              <a:rPr lang="en-US" dirty="0"/>
              <a:t>, as parents hope to give their child the chance to learn French a second language.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975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191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Response: a. $60 470.00;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average of 38 school divisions. </a:t>
            </a:r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answers b. and c. are the salaries of first year teachers in Garden Valley SD and Mystery Lake SD. The answer d. is the salary for a teacher with 10 years of experience in Mystery Lake SD. </a:t>
            </a:r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88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24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high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High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demand</a:t>
            </a:r>
            <a:r>
              <a:rPr lang="fr-CA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equals</a:t>
            </a:r>
            <a:r>
              <a:rPr lang="fr-CA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more job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opportunities</a:t>
            </a:r>
            <a:r>
              <a:rPr lang="fr-CA" sz="1200" b="1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for you in FSL.</a:t>
            </a:r>
          </a:p>
          <a:p>
            <a:pPr marL="228600" indent="-228600" fontAlgn="base">
              <a:buFont typeface="+mj-lt"/>
              <a:buAutoNum type="arabicPeriod"/>
            </a:pPr>
            <a:endParaRPr lang="fr-CA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you.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FSL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helping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fulfill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Manitoba, and Canada-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FSL teachers are one of the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sought-after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not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teachers but as coaches,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librarians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guidance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counsellors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administration, and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Ministry of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staff.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Ignite curiosity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fr-C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Promoting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</a:t>
            </a:r>
            <a:r>
              <a:rPr lang="fr-C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</a:t>
            </a:r>
            <a:r>
              <a:rPr lang="fr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proficient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French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unique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skillset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you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proud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have and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– and you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in a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passionate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378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Possibility to go back and learn, to have more professional development</a:t>
            </a:r>
          </a:p>
          <a:p>
            <a:endParaRPr lang="en-CA" dirty="0"/>
          </a:p>
          <a:p>
            <a:r>
              <a:rPr lang="en-CA" dirty="0"/>
              <a:t>This will give you the opportunity to gain more skills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3AE58-243A-EE49-9E07-0FE90D5CA65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38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81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5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21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0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8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1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6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7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3072ED7-68F8-5A4A-A8E8-515FC347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1" t="7399" r="3126" b="18070"/>
          <a:stretch/>
        </p:blipFill>
        <p:spPr>
          <a:xfrm>
            <a:off x="6350000" y="165111"/>
            <a:ext cx="5676900" cy="5742823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E2B24B5-39AB-8441-9EB5-923C4032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17" t="92435" r="7480" b="4333"/>
          <a:stretch/>
        </p:blipFill>
        <p:spPr>
          <a:xfrm>
            <a:off x="6350000" y="5933334"/>
            <a:ext cx="5676900" cy="772266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766536" y="546831"/>
            <a:ext cx="4963886" cy="3013163"/>
          </a:xfrm>
          <a:prstGeom prst="flowChartDocumen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6598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79" y="724400"/>
            <a:ext cx="2933700" cy="11258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2BA0F3-731A-A44D-97DF-3BBA8DE33A6D}"/>
              </a:ext>
            </a:extLst>
          </p:cNvPr>
          <p:cNvSpPr txBox="1"/>
          <p:nvPr/>
        </p:nvSpPr>
        <p:spPr>
          <a:xfrm>
            <a:off x="1190171" y="2143898"/>
            <a:ext cx="386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Alexandra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Dénommée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/elle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7A1335E-3F3C-5740-8727-1967B3A14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15" y="4169664"/>
            <a:ext cx="5230004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06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1377950" y="1322560"/>
            <a:ext cx="3352800" cy="4356100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54800" y="152400"/>
            <a:ext cx="5372100" cy="6540500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4800" y="314556"/>
            <a:ext cx="537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Check out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that help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boost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 French </a:t>
            </a:r>
            <a:r>
              <a:rPr lang="fr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speaking-skills</a:t>
            </a:r>
            <a:endParaRPr lang="en-US" dirty="0"/>
          </a:p>
        </p:txBody>
      </p:sp>
      <p:pic>
        <p:nvPicPr>
          <p:cNvPr id="6" name="Picture 4" descr="Improvement free icon">
            <a:extLst>
              <a:ext uri="{FF2B5EF4-FFF2-40B4-BE49-F238E27FC236}">
                <a16:creationId xmlns:a16="http://schemas.microsoft.com/office/drawing/2014/main" id="{FD0DF19A-611C-A249-AFF1-0D8F64E48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6241" b="2863"/>
          <a:stretch/>
        </p:blipFill>
        <p:spPr bwMode="auto">
          <a:xfrm>
            <a:off x="2323152" y="2464527"/>
            <a:ext cx="1286470" cy="12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0038" y="3893303"/>
            <a:ext cx="3228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 your French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0040" y="1662711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2400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E8DF1F7-2E5F-9D4B-B0A4-C562CB193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/>
          <a:stretch/>
        </p:blipFill>
        <p:spPr bwMode="auto">
          <a:xfrm>
            <a:off x="7311574" y="2020997"/>
            <a:ext cx="1467605" cy="122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7881BCA-FBFF-BC43-9B9D-9A15E7BFE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/>
          <a:stretch/>
        </p:blipFill>
        <p:spPr bwMode="auto">
          <a:xfrm>
            <a:off x="10171007" y="2101708"/>
            <a:ext cx="1286083" cy="10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C2A3D7B-8427-7F4C-8953-912CC8FCC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1498" r="9096" b="20292"/>
          <a:stretch/>
        </p:blipFill>
        <p:spPr bwMode="auto">
          <a:xfrm>
            <a:off x="10097712" y="4255579"/>
            <a:ext cx="1364565" cy="114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Government of Canada Logo and symbol, meaning, history, PNG">
            <a:extLst>
              <a:ext uri="{FF2B5EF4-FFF2-40B4-BE49-F238E27FC236}">
                <a16:creationId xmlns:a16="http://schemas.microsoft.com/office/drawing/2014/main" id="{9AF56D23-238C-8A4F-91E7-4E41B5F9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81" y="4475239"/>
            <a:ext cx="1549791" cy="10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0">
            <a:extLst>
              <a:ext uri="{FF2B5EF4-FFF2-40B4-BE49-F238E27FC236}">
                <a16:creationId xmlns:a16="http://schemas.microsoft.com/office/drawing/2014/main" id="{85E01FC6-6DAD-204E-B604-815B5F639EC5}"/>
              </a:ext>
            </a:extLst>
          </p:cNvPr>
          <p:cNvSpPr txBox="1"/>
          <p:nvPr/>
        </p:nvSpPr>
        <p:spPr>
          <a:xfrm>
            <a:off x="7350267" y="3248315"/>
            <a:ext cx="154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</p:txBody>
      </p:sp>
      <p:sp>
        <p:nvSpPr>
          <p:cNvPr id="16" name="ZoneTexte 39">
            <a:extLst>
              <a:ext uri="{FF2B5EF4-FFF2-40B4-BE49-F238E27FC236}">
                <a16:creationId xmlns:a16="http://schemas.microsoft.com/office/drawing/2014/main" id="{D446C0EB-71EA-A14D-BA62-830C5E0472C4}"/>
              </a:ext>
            </a:extLst>
          </p:cNvPr>
          <p:cNvSpPr txBox="1"/>
          <p:nvPr/>
        </p:nvSpPr>
        <p:spPr>
          <a:xfrm>
            <a:off x="10171007" y="3212577"/>
            <a:ext cx="1549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ODYSEE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447362A6-76B6-524C-8BB7-E89A80AFBFEB}"/>
              </a:ext>
            </a:extLst>
          </p:cNvPr>
          <p:cNvSpPr txBox="1"/>
          <p:nvPr/>
        </p:nvSpPr>
        <p:spPr>
          <a:xfrm>
            <a:off x="9427439" y="5412406"/>
            <a:ext cx="251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LANGUAGES AT WORK</a:t>
            </a:r>
            <a:endParaRPr lang="en-CA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0296" y="5405286"/>
            <a:ext cx="2829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YOUNG CANADA WORK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604AB42-338D-FB40-AD57-5D2C43689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02"/>
          <a:stretch/>
        </p:blipFill>
        <p:spPr>
          <a:xfrm>
            <a:off x="4146310" y="5725056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1377950" y="1322560"/>
            <a:ext cx="3352800" cy="4356100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54800" y="152400"/>
            <a:ext cx="5372100" cy="6540500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40038" y="3893303"/>
            <a:ext cx="3228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0040" y="1662711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2400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2600" y="817582"/>
            <a:ext cx="51943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u="sng" dirty="0"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u="sng" dirty="0">
                <a:latin typeface="Arial" panose="020B0604020202020204" pitchFamily="34" charset="0"/>
                <a:cs typeface="Arial" panose="020B0604020202020204" pitchFamily="34" charset="0"/>
              </a:rPr>
              <a:t> After Degree Program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(2 years) 	 	     Bachelor of Education </a:t>
            </a: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u="sng" dirty="0"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	  Integral Program 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(5 years)</a:t>
            </a: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Visual Identity | Communications">
            <a:extLst>
              <a:ext uri="{FF2B5EF4-FFF2-40B4-BE49-F238E27FC236}">
                <a16:creationId xmlns:a16="http://schemas.microsoft.com/office/drawing/2014/main" id="{DE7D7E64-C261-3A40-9F45-3E08744D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1" y="3130940"/>
            <a:ext cx="1687530" cy="11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b="21119"/>
          <a:stretch/>
        </p:blipFill>
        <p:spPr>
          <a:xfrm>
            <a:off x="7890212" y="2255357"/>
            <a:ext cx="3520146" cy="7959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245" y="3322022"/>
            <a:ext cx="2313841" cy="1120531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3248C69F-E36F-884B-AF15-D36C9944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73" y="2283824"/>
            <a:ext cx="1755955" cy="16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Logos | Branding | The University of Winnipeg">
            <a:extLst>
              <a:ext uri="{FF2B5EF4-FFF2-40B4-BE49-F238E27FC236}">
                <a16:creationId xmlns:a16="http://schemas.microsoft.com/office/drawing/2014/main" id="{6C668F2A-BF65-4D4D-A0AE-59E8C124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7" y="5678660"/>
            <a:ext cx="2736436" cy="7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4D07DE-9F9C-CA4B-A731-F5F952D097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202"/>
          <a:stretch/>
        </p:blipFill>
        <p:spPr>
          <a:xfrm>
            <a:off x="4146310" y="5725056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4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74" y="152400"/>
            <a:ext cx="5978525" cy="6540500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ocument 8"/>
          <p:cNvSpPr/>
          <p:nvPr/>
        </p:nvSpPr>
        <p:spPr>
          <a:xfrm>
            <a:off x="1377950" y="1322560"/>
            <a:ext cx="3352800" cy="4356100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0038" y="3893303"/>
            <a:ext cx="3228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0040" y="1662711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2400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2600" y="817582"/>
            <a:ext cx="535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85061E-D585-524A-A2BA-40315AD6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23203" r="12778" b="30059"/>
          <a:stretch/>
        </p:blipFill>
        <p:spPr bwMode="auto">
          <a:xfrm>
            <a:off x="1953015" y="2476097"/>
            <a:ext cx="2026744" cy="13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7765" y="2901097"/>
            <a:ext cx="56451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full-time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USB</a:t>
            </a:r>
          </a:p>
          <a:p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 per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fr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encourage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French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6749" y="1740912"/>
            <a:ext cx="445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de Sainte-Boniface</a:t>
            </a:r>
            <a:endParaRPr lang="en-CA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Université de Saint-Boniface">
            <a:extLst>
              <a:ext uri="{FF2B5EF4-FFF2-40B4-BE49-F238E27FC236}">
                <a16:creationId xmlns:a16="http://schemas.microsoft.com/office/drawing/2014/main" id="{D579EFA7-9586-1646-9B75-1554F263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66" y="677756"/>
            <a:ext cx="3568467" cy="9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BB8A43-5F77-204E-BFBC-76259E438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2"/>
          <a:stretch/>
        </p:blipFill>
        <p:spPr>
          <a:xfrm>
            <a:off x="3587473" y="5748488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174" y="145660"/>
            <a:ext cx="5976937" cy="6540500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ocument 8"/>
          <p:cNvSpPr/>
          <p:nvPr/>
        </p:nvSpPr>
        <p:spPr>
          <a:xfrm>
            <a:off x="1377950" y="1322560"/>
            <a:ext cx="3352800" cy="4356100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0038" y="3893303"/>
            <a:ext cx="3228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0040" y="1662711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2400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2600" y="817582"/>
            <a:ext cx="535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85061E-D585-524A-A2BA-40315AD6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23203" r="12778" b="30059"/>
          <a:stretch/>
        </p:blipFill>
        <p:spPr bwMode="auto">
          <a:xfrm>
            <a:off x="1953015" y="2476097"/>
            <a:ext cx="2026744" cy="13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ursaries for Postsecondary Studies in French as a Second Language | ACUFC">
            <a:extLst>
              <a:ext uri="{FF2B5EF4-FFF2-40B4-BE49-F238E27FC236}">
                <a16:creationId xmlns:a16="http://schemas.microsoft.com/office/drawing/2014/main" id="{1E62A694-C95E-2247-BF0A-6F6EE2F64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646" y="348861"/>
            <a:ext cx="2962401" cy="16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5225" y="2995757"/>
            <a:ext cx="5946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English-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enrolled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fr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$3,000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bursary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bilinguism</a:t>
            </a:r>
            <a:endParaRPr lang="fr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English-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bilingual</a:t>
            </a:r>
            <a:endParaRPr lang="fr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0575" y="2021115"/>
            <a:ext cx="474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des Collèges et Universités de la Francophonie Canadienne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EEA4F83-2DCA-8949-BDF1-9EE0DD438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2"/>
          <a:stretch/>
        </p:blipFill>
        <p:spPr>
          <a:xfrm>
            <a:off x="3587473" y="5748488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2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74" y="157960"/>
            <a:ext cx="5908675" cy="6540500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ocument 8"/>
          <p:cNvSpPr/>
          <p:nvPr/>
        </p:nvSpPr>
        <p:spPr>
          <a:xfrm>
            <a:off x="1377950" y="1322560"/>
            <a:ext cx="3352800" cy="4356100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0038" y="3893303"/>
            <a:ext cx="3228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0040" y="1662711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</a:t>
            </a:r>
            <a:endParaRPr lang="en-US" sz="2400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2600" y="817582"/>
            <a:ext cx="535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85061E-D585-524A-A2BA-40315AD6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23203" r="12778" b="30059"/>
          <a:stretch/>
        </p:blipFill>
        <p:spPr bwMode="auto">
          <a:xfrm>
            <a:off x="1953015" y="2476097"/>
            <a:ext cx="2026744" cy="13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6330" y="2956154"/>
            <a:ext cx="575945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Manitoba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</a:t>
            </a:r>
            <a:r>
              <a:rPr lang="fr-CA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fr-CA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immersed</a:t>
            </a:r>
            <a:r>
              <a:rPr lang="fr-CA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French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culture </a:t>
            </a:r>
            <a:r>
              <a:rPr lang="fr-CA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CA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 province</a:t>
            </a:r>
          </a:p>
          <a:p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$1,250 per session</a:t>
            </a:r>
          </a:p>
          <a:p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English-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bilingual</a:t>
            </a:r>
            <a:endParaRPr lang="fr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3736" y="1599211"/>
            <a:ext cx="4084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French Immersion </a:t>
            </a:r>
            <a:r>
              <a:rPr lang="fr-CA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C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Bursary</a:t>
            </a:r>
            <a:endParaRPr lang="en-CA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00" y="531985"/>
            <a:ext cx="4105275" cy="7905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E545FD-E0B1-A448-9306-85BE3DAFA6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2"/>
          <a:stretch/>
        </p:blipFill>
        <p:spPr>
          <a:xfrm>
            <a:off x="3587473" y="5748488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9231" y="1189855"/>
            <a:ext cx="5637707" cy="2309485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26511" y="892983"/>
            <a:ext cx="4965699" cy="1201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US! </a:t>
            </a:r>
          </a:p>
        </p:txBody>
      </p:sp>
      <p:sp>
        <p:nvSpPr>
          <p:cNvPr id="10" name="ZoneTexte 34">
            <a:extLst>
              <a:ext uri="{FF2B5EF4-FFF2-40B4-BE49-F238E27FC236}">
                <a16:creationId xmlns:a16="http://schemas.microsoft.com/office/drawing/2014/main" id="{A511F1D7-BA91-544F-9F96-92EC6D6CCC17}"/>
              </a:ext>
            </a:extLst>
          </p:cNvPr>
          <p:cNvSpPr txBox="1"/>
          <p:nvPr/>
        </p:nvSpPr>
        <p:spPr>
          <a:xfrm>
            <a:off x="3449716" y="5298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pic>
        <p:nvPicPr>
          <p:cNvPr id="13" name="Picture 6" descr="Instagram">
            <a:extLst>
              <a:ext uri="{FF2B5EF4-FFF2-40B4-BE49-F238E27FC236}">
                <a16:creationId xmlns:a16="http://schemas.microsoft.com/office/drawing/2014/main" id="{27D83034-37EE-C946-8A50-056A77B1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85" y="2745750"/>
            <a:ext cx="558629" cy="5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08940" y="2725278"/>
            <a:ext cx="342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@CPFMANITOBA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53" y="371964"/>
            <a:ext cx="4329478" cy="1121728"/>
          </a:xfrm>
        </p:spPr>
      </p:pic>
      <p:pic>
        <p:nvPicPr>
          <p:cNvPr id="15" name="Picture 4" descr="Facebook">
            <a:extLst>
              <a:ext uri="{FF2B5EF4-FFF2-40B4-BE49-F238E27FC236}">
                <a16:creationId xmlns:a16="http://schemas.microsoft.com/office/drawing/2014/main" id="{A5E0CAD4-3337-BC45-8437-DFBE50522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1" y="2721181"/>
            <a:ext cx="558629" cy="5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witter">
            <a:extLst>
              <a:ext uri="{FF2B5EF4-FFF2-40B4-BE49-F238E27FC236}">
                <a16:creationId xmlns:a16="http://schemas.microsoft.com/office/drawing/2014/main" id="{D71855F5-6A5C-6E42-AE5E-233DF755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99" y="2712481"/>
            <a:ext cx="593427" cy="5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DFBB96-85FC-D140-B784-22989BC2B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33" y="3886986"/>
            <a:ext cx="5637708" cy="2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56FAB282-1DD4-6E4B-8B10-C577F1F8F7AE}"/>
              </a:ext>
            </a:extLst>
          </p:cNvPr>
          <p:cNvSpPr/>
          <p:nvPr/>
        </p:nvSpPr>
        <p:spPr>
          <a:xfrm>
            <a:off x="636815" y="1779815"/>
            <a:ext cx="2661557" cy="2939144"/>
          </a:xfrm>
          <a:prstGeom prst="ellipse">
            <a:avLst/>
          </a:prstGeom>
          <a:blipFill>
            <a:blip r:embed="rId3"/>
            <a:stretch>
              <a:fillRect l="-66258" t="-3924" r="-62578" b="-37188"/>
            </a:stretch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51BC213-A5E6-4948-A418-B24CC28EFA30}"/>
              </a:ext>
            </a:extLst>
          </p:cNvPr>
          <p:cNvSpPr/>
          <p:nvPr/>
        </p:nvSpPr>
        <p:spPr>
          <a:xfrm>
            <a:off x="3408885" y="1937289"/>
            <a:ext cx="8146300" cy="4154419"/>
          </a:xfrm>
          <a:prstGeom prst="roundRect">
            <a:avLst/>
          </a:prstGeom>
          <a:solidFill>
            <a:srgbClr val="DDD2BC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34DACD-2AA8-384C-AD26-F3AF6A89AA41}"/>
              </a:ext>
            </a:extLst>
          </p:cNvPr>
          <p:cNvSpPr txBox="1"/>
          <p:nvPr/>
        </p:nvSpPr>
        <p:spPr>
          <a:xfrm>
            <a:off x="3918858" y="2228085"/>
            <a:ext cx="2008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F04723"/>
                </a:solidFill>
                <a:latin typeface="+mj-lt"/>
              </a:rPr>
              <a:t>HELLO! </a:t>
            </a:r>
          </a:p>
          <a:p>
            <a:endParaRPr lang="en-CA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8ED87E-3849-E24A-8FA4-021E953E6E86}"/>
              </a:ext>
            </a:extLst>
          </p:cNvPr>
          <p:cNvSpPr txBox="1"/>
          <p:nvPr/>
        </p:nvSpPr>
        <p:spPr>
          <a:xfrm>
            <a:off x="4016832" y="2959231"/>
            <a:ext cx="7756071" cy="193899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My name is Alexandra and I work for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Canadian Parents for French Manitoba.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 am here to talk about our project </a:t>
            </a:r>
            <a:r>
              <a:rPr lang="en-CA" sz="24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in French. Give the Gift of Language and Culture</a:t>
            </a:r>
            <a:r>
              <a:rPr lang="en-CA" sz="24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74" y="509955"/>
            <a:ext cx="4158952" cy="107754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7B775DC-7DF2-B34D-8E80-CAA651D24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2"/>
          <a:stretch/>
        </p:blipFill>
        <p:spPr>
          <a:xfrm>
            <a:off x="229507" y="5687568"/>
            <a:ext cx="2432160" cy="9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A636D-9CEC-4A76-A113-104B10543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3EEF0-2806-4C52-A779-F5B786040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21D80D-4A69-D147-BE7A-1F4D24DCD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42" y="1990005"/>
            <a:ext cx="11301090" cy="3101024"/>
          </a:xfrm>
        </p:spPr>
        <p:txBody>
          <a:bodyPr anchor="ctr">
            <a:normAutofit/>
          </a:bodyPr>
          <a:lstStyle/>
          <a:p>
            <a:pPr lvl="2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Canadian Parents for French is a non-profit organization that was founded by parents in 1977 who wanted to ensure that children would have the opportunity to become bilingual in the Canadian school system. As a national organization, we are furthering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bilingualism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creating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promoting opportunities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learn and use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French.</a:t>
            </a:r>
            <a:endParaRPr lang="en-US" sz="2400" b="1" dirty="0"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48C992-36DE-4449-B92D-49AE04B5D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1016086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65B2C1-DF41-437F-9F2D-C33E46FA2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AA37ED-ED19-4857-9B2C-777E8F707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5F6E87-86FB-440C-9EB4-A48D11C72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95560-D94F-3B49-BFD8-40037D93F435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FDFDE4-A06A-4041-B8C3-AAFCCB27C437}"/>
              </a:ext>
            </a:extLst>
          </p:cNvPr>
          <p:cNvSpPr/>
          <p:nvPr/>
        </p:nvSpPr>
        <p:spPr>
          <a:xfrm>
            <a:off x="160919" y="120845"/>
            <a:ext cx="11870161" cy="1488499"/>
          </a:xfrm>
          <a:prstGeom prst="rect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spc="3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Canadian Parents for French?</a:t>
            </a:r>
            <a:endParaRPr lang="en-CA" sz="4400" b="1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461404C1-E1B4-0F47-83F4-8821AAFBD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87" y="5359605"/>
            <a:ext cx="2933700" cy="11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9464"/>
            <a:ext cx="10134600" cy="1288489"/>
          </a:xfrm>
        </p:spPr>
        <p:txBody>
          <a:bodyPr>
            <a:normAutofit/>
          </a:bodyPr>
          <a:lstStyle/>
          <a:p>
            <a:pPr algn="ctr"/>
            <a:r>
              <a:rPr lang="fr-CA" sz="4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CA" sz="44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44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sz="44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know? </a:t>
            </a:r>
            <a:endParaRPr lang="en-US" sz="4400" b="1" dirty="0">
              <a:solidFill>
                <a:srgbClr val="F14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847" y="2161903"/>
            <a:ext cx="11860306" cy="4521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296373"/>
            <a:ext cx="10134600" cy="425234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2018, the Federal government set an objective to </a:t>
            </a:r>
            <a:r>
              <a:rPr lang="en-US" sz="28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the bilingualism rate </a:t>
            </a:r>
            <a:r>
              <a:rPr lang="en-US" sz="28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800" b="1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17.9% to 20%</a:t>
            </a:r>
            <a:r>
              <a:rPr lang="en-US" sz="28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2036.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2015-2016, around </a:t>
            </a:r>
            <a:r>
              <a:rPr lang="en-US" sz="30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430,000 students</a:t>
            </a:r>
            <a:r>
              <a:rPr lang="en-US" sz="30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enrolled in French immersion programs in Canada, </a:t>
            </a:r>
            <a:r>
              <a:rPr lang="en-US" sz="30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360,000 </a:t>
            </a:r>
            <a:r>
              <a:rPr lang="en-US" sz="30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2011-2012.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province said student enrolment increased </a:t>
            </a:r>
            <a:r>
              <a:rPr lang="en-US" sz="30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36%</a:t>
            </a:r>
            <a:r>
              <a:rPr lang="en-US" sz="3000" b="1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2B4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French immersion programs between 2008 and 2018.</a:t>
            </a:r>
            <a:endParaRPr lang="en-US" sz="3900" dirty="0">
              <a:solidFill>
                <a:srgbClr val="2B4E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21E86-C32D-CA4F-B9BB-14439AB9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07465"/>
            <a:ext cx="10134600" cy="128848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CA" sz="40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French education in numbers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7B7D26-4BDF-E74A-9EAB-2A9B7DF8B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02" y="1797304"/>
            <a:ext cx="11118459" cy="4853231"/>
          </a:xfrm>
        </p:spPr>
        <p:txBody>
          <a:bodyPr>
            <a:normAutofit fontScale="92500" lnSpcReduction="20000"/>
          </a:bodyPr>
          <a:lstStyle/>
          <a:p>
            <a:pPr marL="45720" lvl="2"/>
            <a:r>
              <a:rPr lang="fr-CA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CA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 and 2013, Canada </a:t>
            </a:r>
            <a:r>
              <a:rPr lang="fr-CA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fr-CA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 increase in French Immersion </a:t>
            </a:r>
            <a:r>
              <a:rPr lang="fr-CA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enrolment</a:t>
            </a:r>
            <a:r>
              <a:rPr lang="fr-CA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Manitoba: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in French is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rapidly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province. Between 2008 and 2018, enrolment in French Immersion has increased by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40%,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over 26,000 students.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‘’A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roadblock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FSL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sz="28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shortage</a:t>
            </a:r>
            <a:r>
              <a:rPr lang="fr-CA" sz="28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8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qualified</a:t>
            </a:r>
            <a:r>
              <a:rPr lang="fr-CA" sz="28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b="1" dirty="0" err="1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fr-CA" sz="28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‘’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7D800-45E9-1E4D-A535-D53F2967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548" y="284855"/>
            <a:ext cx="5055575" cy="897471"/>
          </a:xfrm>
        </p:spPr>
        <p:txBody>
          <a:bodyPr>
            <a:normAutofit/>
          </a:bodyPr>
          <a:lstStyle/>
          <a:p>
            <a:r>
              <a:rPr lang="en-CA" sz="4400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8A423-39A6-F447-B57F-6C37CB8EAE1C}"/>
              </a:ext>
            </a:extLst>
          </p:cNvPr>
          <p:cNvSpPr/>
          <p:nvPr/>
        </p:nvSpPr>
        <p:spPr>
          <a:xfrm>
            <a:off x="179050" y="1446095"/>
            <a:ext cx="11852030" cy="5254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3124AF-A973-7547-B6CD-86925F025AB2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3A312-FC6D-0F49-AFEC-31C4D6D6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69" y="1608514"/>
            <a:ext cx="11852031" cy="5117778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many schools in Manitoba offer the French Immersion program? </a:t>
            </a: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58		b. 110		c. 91 		d. 142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 average, what is the salary of a first-year teacher with a Bachelor of Education (according to the 2018 collective agreement)?</a:t>
            </a: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a. $60 470.00	b. $58 840.00	c. $64 035.00 	d. $99 435.00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Based on 200 days of work and 7.5 hours per day teachers in their first year earn roughly how much per hour? </a:t>
            </a:r>
            <a:endParaRPr lang="fr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$32.00/hour	b. $35.00/hour	c. $40.00/hour 	d. $45.00/hour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2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264400" y="750811"/>
            <a:ext cx="3771900" cy="5421437"/>
          </a:xfrm>
          <a:prstGeom prst="rect">
            <a:avLst/>
          </a:prstGeom>
          <a:solidFill>
            <a:schemeClr val="bg1">
              <a:alpha val="0"/>
            </a:schemeClr>
          </a:solidFill>
          <a:ln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64400" y="750811"/>
            <a:ext cx="3771900" cy="5421437"/>
          </a:xfrm>
          <a:prstGeom prst="rect">
            <a:avLst/>
          </a:prstGeom>
          <a:solidFill>
            <a:srgbClr val="DDD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4702B5BE-A75D-4F36-94AA-A9F2F4662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20148" r="13325" b="-2"/>
          <a:stretch/>
        </p:blipFill>
        <p:spPr>
          <a:xfrm>
            <a:off x="165121" y="152401"/>
            <a:ext cx="5708118" cy="6540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0" y="958305"/>
            <a:ext cx="3187700" cy="4974057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200000"/>
              </a:lnSpc>
            </a:pP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in French does </a:t>
            </a:r>
            <a:r>
              <a:rPr lang="en-CA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mean only </a:t>
            </a: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French subject.</a:t>
            </a:r>
          </a:p>
          <a:p>
            <a:pPr algn="ctr">
              <a:lnSpc>
                <a:spcPct val="200000"/>
              </a:lnSpc>
            </a:pPr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also means teaching </a:t>
            </a:r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science, math, music, </a:t>
            </a:r>
            <a:r>
              <a:rPr lang="en-CA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physEd</a:t>
            </a:r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many other subjects, </a:t>
            </a:r>
            <a:r>
              <a:rPr lang="en-CA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  <a:p>
            <a:pPr algn="ctr">
              <a:lnSpc>
                <a:spcPct val="200000"/>
              </a:lnSpc>
            </a:pPr>
            <a:r>
              <a:rPr lang="en-CA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000" b="1" dirty="0">
                <a:solidFill>
                  <a:srgbClr val="F14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FRENCH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9567F-B28D-AE4E-B0D1-5037C235DA4B}"/>
              </a:ext>
            </a:extLst>
          </p:cNvPr>
          <p:cNvSpPr/>
          <p:nvPr/>
        </p:nvSpPr>
        <p:spPr>
          <a:xfrm>
            <a:off x="165121" y="181865"/>
            <a:ext cx="5708118" cy="200950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39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Teaching is more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39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 just sharing knowledge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AC196-C6E3-CB4B-BCD0-D69CC6AACEE5}"/>
              </a:ext>
            </a:extLst>
          </p:cNvPr>
          <p:cNvSpPr txBox="1"/>
          <p:nvPr/>
        </p:nvSpPr>
        <p:spPr>
          <a:xfrm>
            <a:off x="165121" y="4219956"/>
            <a:ext cx="5708118" cy="13335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CFA2D02B-CBAA-9C48-9DF8-FC256A7F1060}"/>
              </a:ext>
            </a:extLst>
          </p:cNvPr>
          <p:cNvSpPr txBox="1"/>
          <p:nvPr/>
        </p:nvSpPr>
        <p:spPr>
          <a:xfrm>
            <a:off x="165121" y="4060504"/>
            <a:ext cx="59430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“It’s about making a difference and impacting the lives of students for the better ’’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B484B4-F647-194F-8F0B-AEBAFCA6A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2"/>
          <a:stretch/>
        </p:blipFill>
        <p:spPr>
          <a:xfrm>
            <a:off x="229507" y="5742432"/>
            <a:ext cx="2286554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DFFBB-EB3C-2D46-8D68-7560FE2D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5150"/>
            <a:ext cx="11417300" cy="11143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ME </a:t>
            </a:r>
            <a:r>
              <a:rPr lang="en-CA" sz="48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br>
              <a:rPr lang="en-CA" sz="36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6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  </a:t>
            </a:r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should become a French teacher</a:t>
            </a:r>
            <a:endParaRPr lang="en-CA" sz="3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326D71-6D66-1D4B-AF89-4CFC30123F09}"/>
              </a:ext>
            </a:extLst>
          </p:cNvPr>
          <p:cNvSpPr txBox="1"/>
          <p:nvPr/>
        </p:nvSpPr>
        <p:spPr>
          <a:xfrm>
            <a:off x="2004649" y="5703498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fr-CA" sz="22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communication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fr-CA" sz="22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citizenship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42" name="Picture 22">
            <a:extLst>
              <a:ext uri="{FF2B5EF4-FFF2-40B4-BE49-F238E27FC236}">
                <a16:creationId xmlns:a16="http://schemas.microsoft.com/office/drawing/2014/main" id="{C80B3E3D-CF51-E445-B852-77017E2B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26" y="1903742"/>
            <a:ext cx="618102" cy="6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>
            <a:extLst>
              <a:ext uri="{FF2B5EF4-FFF2-40B4-BE49-F238E27FC236}">
                <a16:creationId xmlns:a16="http://schemas.microsoft.com/office/drawing/2014/main" id="{CF56344D-CA8C-CB4D-BB3B-8728CFB5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14" y="4766886"/>
            <a:ext cx="564369" cy="56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>
            <a:extLst>
              <a:ext uri="{FF2B5EF4-FFF2-40B4-BE49-F238E27FC236}">
                <a16:creationId xmlns:a16="http://schemas.microsoft.com/office/drawing/2014/main" id="{5039E48A-B43D-3240-BC92-BF781F4B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5426" y="5716198"/>
            <a:ext cx="589708" cy="56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5E5F620-5991-A244-B862-314E3DFB8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402" y="3733800"/>
            <a:ext cx="584781" cy="64653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5F6216D-3192-6240-837A-8D9B1946B47F}"/>
              </a:ext>
            </a:extLst>
          </p:cNvPr>
          <p:cNvSpPr txBox="1"/>
          <p:nvPr/>
        </p:nvSpPr>
        <p:spPr>
          <a:xfrm>
            <a:off x="2004649" y="1894425"/>
            <a:ext cx="9501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high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13B54F9-A09E-DC42-B833-6B89AC973C38}"/>
              </a:ext>
            </a:extLst>
          </p:cNvPr>
          <p:cNvSpPr txBox="1"/>
          <p:nvPr/>
        </p:nvSpPr>
        <p:spPr>
          <a:xfrm>
            <a:off x="1962782" y="2811846"/>
            <a:ext cx="954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bursaries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exchanges</a:t>
            </a:r>
            <a:r>
              <a:rPr lang="fr-CA" sz="22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world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62B0E9-AF45-344F-AF21-FFE008AC3D73}"/>
              </a:ext>
            </a:extLst>
          </p:cNvPr>
          <p:cNvSpPr/>
          <p:nvPr/>
        </p:nvSpPr>
        <p:spPr>
          <a:xfrm>
            <a:off x="2018324" y="3721720"/>
            <a:ext cx="94904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Ignite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curiosity</a:t>
            </a:r>
            <a:r>
              <a:rPr lang="fr-CA" sz="22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culture by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fun, active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56A0730-B123-A144-BB89-51573BF8FF1F}"/>
              </a:ext>
            </a:extLst>
          </p:cNvPr>
          <p:cNvSpPr txBox="1"/>
          <p:nvPr/>
        </p:nvSpPr>
        <p:spPr>
          <a:xfrm>
            <a:off x="2031024" y="4711941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</a:t>
            </a:r>
            <a:r>
              <a:rPr lang="fr-CA" sz="2200" b="1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b="1" dirty="0" err="1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 vibrant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r>
              <a:rPr lang="fr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id="{B766F1ED-CEF0-AC46-9074-6DC5DF5A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32" y="2811811"/>
            <a:ext cx="646496" cy="5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894F71F-0AC0-BB4A-BBAD-9F0C6FB75575}"/>
              </a:ext>
            </a:extLst>
          </p:cNvPr>
          <p:cNvSpPr/>
          <p:nvPr/>
        </p:nvSpPr>
        <p:spPr>
          <a:xfrm>
            <a:off x="170481" y="170482"/>
            <a:ext cx="11871702" cy="65092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2680F-2181-2341-90B7-5D1F9612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49" y="370156"/>
            <a:ext cx="10962566" cy="1288489"/>
          </a:xfrm>
        </p:spPr>
        <p:txBody>
          <a:bodyPr>
            <a:normAutofit fontScale="90000"/>
          </a:bodyPr>
          <a:lstStyle/>
          <a:p>
            <a:r>
              <a:rPr lang="en-CA" sz="5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ME </a:t>
            </a:r>
            <a:r>
              <a:rPr lang="en-CA" sz="5300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br>
              <a:rPr lang="en-CA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F04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                  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become a French teacher</a:t>
            </a:r>
            <a:endParaRPr lang="en-CA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 descr="Every journey starts by step 1">
            <a:extLst>
              <a:ext uri="{FF2B5EF4-FFF2-40B4-BE49-F238E27FC236}">
                <a16:creationId xmlns:a16="http://schemas.microsoft.com/office/drawing/2014/main" id="{248E5097-05B3-0B44-B7D0-35A5293BB260}"/>
              </a:ext>
            </a:extLst>
          </p:cNvPr>
          <p:cNvSpPr/>
          <p:nvPr/>
        </p:nvSpPr>
        <p:spPr>
          <a:xfrm>
            <a:off x="173280" y="2312803"/>
            <a:ext cx="11866105" cy="4392797"/>
          </a:xfrm>
          <a:prstGeom prst="rect">
            <a:avLst/>
          </a:prstGeom>
          <a:solidFill>
            <a:srgbClr val="DDD2BC">
              <a:alpha val="75000"/>
            </a:srgbClr>
          </a:solidFill>
          <a:ln w="19050">
            <a:solidFill>
              <a:srgbClr val="2A4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502CBB-6B5D-1D47-8CE9-6C2C8158A255}"/>
              </a:ext>
            </a:extLst>
          </p:cNvPr>
          <p:cNvSpPr txBox="1"/>
          <p:nvPr/>
        </p:nvSpPr>
        <p:spPr>
          <a:xfrm>
            <a:off x="1633242" y="2326369"/>
            <a:ext cx="228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Undergraduate </a:t>
            </a:r>
          </a:p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7425BE4-EAF2-E344-9629-BF74400B6B92}"/>
              </a:ext>
            </a:extLst>
          </p:cNvPr>
          <p:cNvSpPr txBox="1"/>
          <p:nvPr/>
        </p:nvSpPr>
        <p:spPr>
          <a:xfrm>
            <a:off x="2776747" y="5442121"/>
            <a:ext cx="238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DE7402F-97CB-2542-876E-20754594A18A}"/>
              </a:ext>
            </a:extLst>
          </p:cNvPr>
          <p:cNvSpPr txBox="1"/>
          <p:nvPr/>
        </p:nvSpPr>
        <p:spPr>
          <a:xfrm>
            <a:off x="3996452" y="2308061"/>
            <a:ext cx="308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Apply for Manitoba Teacher certificate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3C7344B-19E9-E54E-B210-A4BCD1066D2F}"/>
              </a:ext>
            </a:extLst>
          </p:cNvPr>
          <p:cNvSpPr txBox="1"/>
          <p:nvPr/>
        </p:nvSpPr>
        <p:spPr>
          <a:xfrm>
            <a:off x="5626383" y="5480379"/>
            <a:ext cx="2505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Apply for FSL</a:t>
            </a:r>
          </a:p>
          <a:p>
            <a:pPr algn="ctr"/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teaching position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A1C7B4-39B6-0E44-B5A3-4036EFAF410C}"/>
              </a:ext>
            </a:extLst>
          </p:cNvPr>
          <p:cNvSpPr txBox="1"/>
          <p:nvPr/>
        </p:nvSpPr>
        <p:spPr>
          <a:xfrm>
            <a:off x="7136032" y="2313669"/>
            <a:ext cx="2321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Begin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FSL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8C8F4C8-C633-ED4C-9E2F-A335A3F58F6B}"/>
              </a:ext>
            </a:extLst>
          </p:cNvPr>
          <p:cNvSpPr txBox="1"/>
          <p:nvPr/>
        </p:nvSpPr>
        <p:spPr>
          <a:xfrm>
            <a:off x="8248137" y="5422881"/>
            <a:ext cx="342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2EE948C-2E0D-7F48-828D-5A92EEB2FE2E}"/>
              </a:ext>
            </a:extLst>
          </p:cNvPr>
          <p:cNvSpPr txBox="1"/>
          <p:nvPr/>
        </p:nvSpPr>
        <p:spPr>
          <a:xfrm>
            <a:off x="399037" y="5482805"/>
            <a:ext cx="207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High School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409;p39">
            <a:extLst>
              <a:ext uri="{FF2B5EF4-FFF2-40B4-BE49-F238E27FC236}">
                <a16:creationId xmlns:a16="http://schemas.microsoft.com/office/drawing/2014/main" id="{F6AA9BA1-4CB1-0146-B7B0-F74C8E261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0" y="3546551"/>
            <a:ext cx="11840705" cy="1569660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rgbClr val="F1462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57" name="Google Shape;410;p39">
            <a:extLst>
              <a:ext uri="{FF2B5EF4-FFF2-40B4-BE49-F238E27FC236}">
                <a16:creationId xmlns:a16="http://schemas.microsoft.com/office/drawing/2014/main" id="{430BD47B-5049-2540-800E-F1E90445EF66}"/>
              </a:ext>
            </a:extLst>
          </p:cNvPr>
          <p:cNvSpPr/>
          <p:nvPr/>
        </p:nvSpPr>
        <p:spPr>
          <a:xfrm>
            <a:off x="185980" y="3515555"/>
            <a:ext cx="11840705" cy="1569660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BE032ED-C1D6-884F-9F61-F7B8FEB9950B}"/>
              </a:ext>
            </a:extLst>
          </p:cNvPr>
          <p:cNvSpPr/>
          <p:nvPr/>
        </p:nvSpPr>
        <p:spPr>
          <a:xfrm>
            <a:off x="2473557" y="3190975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2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AEA949D-628E-FF45-A22C-01E4F375C77E}"/>
              </a:ext>
            </a:extLst>
          </p:cNvPr>
          <p:cNvSpPr/>
          <p:nvPr/>
        </p:nvSpPr>
        <p:spPr>
          <a:xfrm>
            <a:off x="769391" y="4835976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DDB476E-560C-FF4D-8413-35ED03232254}"/>
              </a:ext>
            </a:extLst>
          </p:cNvPr>
          <p:cNvSpPr/>
          <p:nvPr/>
        </p:nvSpPr>
        <p:spPr>
          <a:xfrm>
            <a:off x="3794616" y="4908418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3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C70846D-93C0-7445-A5A7-3790F504D79B}"/>
              </a:ext>
            </a:extLst>
          </p:cNvPr>
          <p:cNvSpPr/>
          <p:nvPr/>
        </p:nvSpPr>
        <p:spPr>
          <a:xfrm>
            <a:off x="6544106" y="4899298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5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417AC8A-2E63-1549-9E25-BB7B5A906DFA}"/>
              </a:ext>
            </a:extLst>
          </p:cNvPr>
          <p:cNvSpPr/>
          <p:nvPr/>
        </p:nvSpPr>
        <p:spPr>
          <a:xfrm>
            <a:off x="5142382" y="3165141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4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B26889E-DE4A-DA4B-BF53-F2B46331F510}"/>
              </a:ext>
            </a:extLst>
          </p:cNvPr>
          <p:cNvSpPr/>
          <p:nvPr/>
        </p:nvSpPr>
        <p:spPr>
          <a:xfrm>
            <a:off x="7811207" y="3198240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6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16D8C2D-6CE0-1E41-80BB-2C94FA6D8C54}"/>
              </a:ext>
            </a:extLst>
          </p:cNvPr>
          <p:cNvSpPr/>
          <p:nvPr/>
        </p:nvSpPr>
        <p:spPr>
          <a:xfrm>
            <a:off x="9190453" y="4883358"/>
            <a:ext cx="578943" cy="542823"/>
          </a:xfrm>
          <a:prstGeom prst="ellipse">
            <a:avLst/>
          </a:prstGeom>
          <a:solidFill>
            <a:srgbClr val="2B4E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38295713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72D3829-4985-4FA5-BFCE-96B4E3F2E417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18532</TotalTime>
  <Words>1170</Words>
  <Application>Microsoft Macintosh PowerPoint</Application>
  <PresentationFormat>Grand écran</PresentationFormat>
  <Paragraphs>174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Bembo</vt:lpstr>
      <vt:lpstr>Calibri</vt:lpstr>
      <vt:lpstr>Wingdings</vt:lpstr>
      <vt:lpstr>AdornVTI</vt:lpstr>
      <vt:lpstr>Présentation PowerPoint</vt:lpstr>
      <vt:lpstr>Présentation PowerPoint</vt:lpstr>
      <vt:lpstr>Présentation PowerPoint</vt:lpstr>
      <vt:lpstr>Did you know? </vt:lpstr>
      <vt:lpstr>Overview of French education in numbers</vt:lpstr>
      <vt:lpstr>DID YOU KNOW?</vt:lpstr>
      <vt:lpstr>Présentation PowerPoint</vt:lpstr>
      <vt:lpstr>SHOW ME WHY                 I should become a French teacher</vt:lpstr>
      <vt:lpstr>SHOW ME HOW                       To become a French teacher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Canadian Parents for French-Manitoba presents</dc:title>
  <dc:creator>Alexandra Denommee</dc:creator>
  <cp:lastModifiedBy>Alexandra Dénommée</cp:lastModifiedBy>
  <cp:revision>178</cp:revision>
  <cp:lastPrinted>2021-10-06T13:54:22Z</cp:lastPrinted>
  <dcterms:created xsi:type="dcterms:W3CDTF">2021-08-03T13:34:22Z</dcterms:created>
  <dcterms:modified xsi:type="dcterms:W3CDTF">2022-04-04T18:00:10Z</dcterms:modified>
</cp:coreProperties>
</file>